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3.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2.xml" ContentType="application/vnd.openxmlformats-officedocument.theme+xml"/>
  <Override PartName="/ppt/theme/theme1.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7"/>
  </p:notesMasterIdLst>
  <p:handoutMasterIdLst>
    <p:handoutMasterId r:id="rId28"/>
  </p:handoutMasterIdLst>
  <p:sldIdLst>
    <p:sldId id="341" r:id="rId3"/>
    <p:sldId id="351" r:id="rId4"/>
    <p:sldId id="334" r:id="rId5"/>
    <p:sldId id="317" r:id="rId6"/>
    <p:sldId id="388" r:id="rId7"/>
    <p:sldId id="2076137814" r:id="rId8"/>
    <p:sldId id="291" r:id="rId9"/>
    <p:sldId id="2076137816" r:id="rId10"/>
    <p:sldId id="2076137815" r:id="rId11"/>
    <p:sldId id="2076137817" r:id="rId12"/>
    <p:sldId id="2076137818" r:id="rId13"/>
    <p:sldId id="2076137820" r:id="rId14"/>
    <p:sldId id="2076137819" r:id="rId15"/>
    <p:sldId id="2076137821" r:id="rId16"/>
    <p:sldId id="2076137822" r:id="rId17"/>
    <p:sldId id="356" r:id="rId18"/>
    <p:sldId id="2076137823" r:id="rId19"/>
    <p:sldId id="318" r:id="rId20"/>
    <p:sldId id="2076137824" r:id="rId21"/>
    <p:sldId id="333" r:id="rId22"/>
    <p:sldId id="2076137825" r:id="rId23"/>
    <p:sldId id="322" r:id="rId24"/>
    <p:sldId id="323" r:id="rId25"/>
    <p:sldId id="207613782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customXml" Target="../customXml/item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customXml" Target="../customXml/item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EB203B5-4A19-4761-9FD7-A2F7C0275E2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C58BA6AC-C26A-4DA2-BD19-1C1EE712A3C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331E38-BF91-4704-B6E7-E41A82611AC8}" type="datetime1">
              <a:rPr lang="en-IN" smtClean="0"/>
              <a:t>08-04-2022</a:t>
            </a:fld>
            <a:endParaRPr lang="en-IN"/>
          </a:p>
        </p:txBody>
      </p:sp>
      <p:sp>
        <p:nvSpPr>
          <p:cNvPr id="4" name="Footer Placeholder 3">
            <a:extLst>
              <a:ext uri="{FF2B5EF4-FFF2-40B4-BE49-F238E27FC236}">
                <a16:creationId xmlns:a16="http://schemas.microsoft.com/office/drawing/2014/main" id="{13872B91-0073-4DA3-AD87-F89EC85E8B1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2C59A8B2-CBAF-4BAE-A8F9-128E134A3CE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71DAF2-D665-488C-AC00-1AA50B7F739B}" type="slidenum">
              <a:rPr lang="en-IN" smtClean="0"/>
              <a:t>‹#›</a:t>
            </a:fld>
            <a:endParaRPr lang="en-IN"/>
          </a:p>
        </p:txBody>
      </p:sp>
    </p:spTree>
    <p:extLst>
      <p:ext uri="{BB962C8B-B14F-4D97-AF65-F5344CB8AC3E}">
        <p14:creationId xmlns:p14="http://schemas.microsoft.com/office/powerpoint/2010/main" val="297965087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4B2D98-11C0-45DE-B757-289F3AC1FC54}" type="datetime1">
              <a:rPr lang="en-IN" smtClean="0"/>
              <a:t>08-04-2022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213A17-1AB6-4FB0-9D12-985B166DBA57}" type="slidenum">
              <a:rPr lang="en-IN" smtClean="0"/>
              <a:t>‹#›</a:t>
            </a:fld>
            <a:endParaRPr lang="en-IN"/>
          </a:p>
        </p:txBody>
      </p:sp>
    </p:spTree>
    <p:extLst>
      <p:ext uri="{BB962C8B-B14F-4D97-AF65-F5344CB8AC3E}">
        <p14:creationId xmlns:p14="http://schemas.microsoft.com/office/powerpoint/2010/main" val="257179392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a:xfrm>
            <a:off x="90488" y="744538"/>
            <a:ext cx="6616700" cy="3722687"/>
          </a:xfrm>
          <a:ln/>
        </p:spPr>
      </p:sp>
      <p:sp>
        <p:nvSpPr>
          <p:cNvPr id="67587" name="Rectangle 3"/>
          <p:cNvSpPr>
            <a:spLocks noGrp="1" noChangeArrowheads="1"/>
          </p:cNvSpPr>
          <p:nvPr>
            <p:ph type="body" idx="1"/>
          </p:nvPr>
        </p:nvSpPr>
        <p:spPr>
          <a:xfrm>
            <a:off x="680383" y="4715831"/>
            <a:ext cx="5436909" cy="4466649"/>
          </a:xfrm>
          <a:noFill/>
          <a:ln/>
        </p:spPr>
        <p:txBody>
          <a:bodyPr/>
          <a:lstStyle/>
          <a:p>
            <a:pPr marL="3175" indent="-3175" eaLnBrk="1" hangingPunct="1">
              <a:lnSpc>
                <a:spcPct val="80000"/>
              </a:lnSpc>
            </a:pPr>
            <a:endParaRPr lang="en-GB" sz="1600" dirty="0">
              <a:solidFill>
                <a:srgbClr val="292929"/>
              </a:solidFill>
            </a:endParaRPr>
          </a:p>
        </p:txBody>
      </p:sp>
      <p:sp>
        <p:nvSpPr>
          <p:cNvPr id="2" name="Date Placeholder 1">
            <a:extLst>
              <a:ext uri="{FF2B5EF4-FFF2-40B4-BE49-F238E27FC236}">
                <a16:creationId xmlns:a16="http://schemas.microsoft.com/office/drawing/2014/main" id="{5101EF8E-A44D-437B-8DDF-9010641F6516}"/>
              </a:ext>
            </a:extLst>
          </p:cNvPr>
          <p:cNvSpPr>
            <a:spLocks noGrp="1"/>
          </p:cNvSpPr>
          <p:nvPr>
            <p:ph type="dt" idx="1"/>
          </p:nvPr>
        </p:nvSpPr>
        <p:spPr/>
        <p:txBody>
          <a:bodyPr/>
          <a:lstStyle/>
          <a:p>
            <a:fld id="{C9E55108-BEE9-4925-B5E7-A41C202864B8}" type="datetime1">
              <a:rPr lang="en-IN" smtClean="0"/>
              <a:t>08-04-2022</a:t>
            </a:fld>
            <a:endParaRPr lang="en-IN"/>
          </a:p>
        </p:txBody>
      </p:sp>
    </p:spTree>
    <p:extLst>
      <p:ext uri="{BB962C8B-B14F-4D97-AF65-F5344CB8AC3E}">
        <p14:creationId xmlns:p14="http://schemas.microsoft.com/office/powerpoint/2010/main" val="1080603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dirty="0"/>
          </a:p>
        </p:txBody>
      </p:sp>
      <p:sp>
        <p:nvSpPr>
          <p:cNvPr id="2" name="Date Placeholder 1">
            <a:extLst>
              <a:ext uri="{FF2B5EF4-FFF2-40B4-BE49-F238E27FC236}">
                <a16:creationId xmlns:a16="http://schemas.microsoft.com/office/drawing/2014/main" id="{E859D815-FF71-498F-B451-E1181A48598B}"/>
              </a:ext>
            </a:extLst>
          </p:cNvPr>
          <p:cNvSpPr>
            <a:spLocks noGrp="1"/>
          </p:cNvSpPr>
          <p:nvPr>
            <p:ph type="dt" idx="1"/>
          </p:nvPr>
        </p:nvSpPr>
        <p:spPr/>
        <p:txBody>
          <a:bodyPr/>
          <a:lstStyle/>
          <a:p>
            <a:fld id="{C62294EE-0EAA-4D13-8173-9AB040C08399}" type="datetime1">
              <a:rPr lang="en-IN" smtClean="0"/>
              <a:t>08-04-2022</a:t>
            </a:fld>
            <a:endParaRPr lang="en-IN"/>
          </a:p>
        </p:txBody>
      </p:sp>
    </p:spTree>
    <p:extLst>
      <p:ext uri="{BB962C8B-B14F-4D97-AF65-F5344CB8AC3E}">
        <p14:creationId xmlns:p14="http://schemas.microsoft.com/office/powerpoint/2010/main" val="4248518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p:spPr>
        <p:txBody>
          <a:bodyPr/>
          <a:lstStyle/>
          <a:p>
            <a:pPr eaLnBrk="1" hangingPunct="1"/>
            <a:endParaRPr lang="en-US" dirty="0"/>
          </a:p>
        </p:txBody>
      </p:sp>
      <p:sp>
        <p:nvSpPr>
          <p:cNvPr id="2" name="Date Placeholder 1">
            <a:extLst>
              <a:ext uri="{FF2B5EF4-FFF2-40B4-BE49-F238E27FC236}">
                <a16:creationId xmlns:a16="http://schemas.microsoft.com/office/drawing/2014/main" id="{CCF9B68D-8F63-4F00-B92A-E41BDD439BBB}"/>
              </a:ext>
            </a:extLst>
          </p:cNvPr>
          <p:cNvSpPr>
            <a:spLocks noGrp="1"/>
          </p:cNvSpPr>
          <p:nvPr>
            <p:ph type="dt" idx="1"/>
          </p:nvPr>
        </p:nvSpPr>
        <p:spPr/>
        <p:txBody>
          <a:bodyPr/>
          <a:lstStyle/>
          <a:p>
            <a:fld id="{FDB76DC6-A010-4204-ABAE-291E9EA15FF7}" type="datetime1">
              <a:rPr lang="en-IN" smtClean="0"/>
              <a:t>08-04-2022</a:t>
            </a:fld>
            <a:endParaRPr lang="en-IN"/>
          </a:p>
        </p:txBody>
      </p:sp>
    </p:spTree>
    <p:extLst>
      <p:ext uri="{BB962C8B-B14F-4D97-AF65-F5344CB8AC3E}">
        <p14:creationId xmlns:p14="http://schemas.microsoft.com/office/powerpoint/2010/main" val="445809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337964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156880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a:xfrm>
            <a:off x="90488" y="744538"/>
            <a:ext cx="6616700" cy="3722687"/>
          </a:xfrm>
          <a:ln/>
        </p:spPr>
      </p:sp>
      <p:sp>
        <p:nvSpPr>
          <p:cNvPr id="69635" name="Rectangle 3"/>
          <p:cNvSpPr>
            <a:spLocks noGrp="1" noChangeArrowheads="1"/>
          </p:cNvSpPr>
          <p:nvPr>
            <p:ph type="body" idx="1"/>
          </p:nvPr>
        </p:nvSpPr>
        <p:spPr>
          <a:xfrm>
            <a:off x="680383" y="4715831"/>
            <a:ext cx="5436909" cy="4466649"/>
          </a:xfrm>
          <a:noFill/>
          <a:ln/>
        </p:spPr>
        <p:txBody>
          <a:bodyPr/>
          <a:lstStyle/>
          <a:p>
            <a:pPr eaLnBrk="1" hangingPunct="1"/>
            <a:endParaRPr lang="en-US" dirty="0"/>
          </a:p>
        </p:txBody>
      </p:sp>
    </p:spTree>
    <p:extLst>
      <p:ext uri="{BB962C8B-B14F-4D97-AF65-F5344CB8AC3E}">
        <p14:creationId xmlns:p14="http://schemas.microsoft.com/office/powerpoint/2010/main" val="39221457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s/slide2.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s/slide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2.sv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slide" Target="../slides/slide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97420-1EA0-410B-984C-E81B1FE56CD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F5051B20-BC30-418E-ABF8-6FDD5187679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755CD0E3-51FE-41CB-9591-AD41E419CDEC}"/>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5" name="Footer Placeholder 4">
            <a:extLst>
              <a:ext uri="{FF2B5EF4-FFF2-40B4-BE49-F238E27FC236}">
                <a16:creationId xmlns:a16="http://schemas.microsoft.com/office/drawing/2014/main" id="{539C3BA1-AC71-4675-9CCB-945B31842C6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7EE48C-5E04-41B9-9A60-EEB0EAF96561}"/>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35413346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6E109-C0B1-42AB-8AFB-556E2218CA1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E0E59B4-48DA-49E5-81AB-ED99910731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3E2081E-8316-45D8-AEA8-3E6BF55FB253}"/>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5" name="Footer Placeholder 4">
            <a:extLst>
              <a:ext uri="{FF2B5EF4-FFF2-40B4-BE49-F238E27FC236}">
                <a16:creationId xmlns:a16="http://schemas.microsoft.com/office/drawing/2014/main" id="{EAA84D21-6B09-42D9-829C-C1237AAF52A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226E48F-F01E-404B-9216-5022ED23243E}"/>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3088912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B38746-241F-4952-859D-0E05F079D54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BDC6832-542C-4783-8869-A789FA1186D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3127911-BDD1-4B18-9285-A815FAC1AC2D}"/>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5" name="Footer Placeholder 4">
            <a:extLst>
              <a:ext uri="{FF2B5EF4-FFF2-40B4-BE49-F238E27FC236}">
                <a16:creationId xmlns:a16="http://schemas.microsoft.com/office/drawing/2014/main" id="{074C8F57-8B29-42A5-BFF4-8F1D9A4FE56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5CB7058-54B3-4928-BBB8-3B69A32916FC}"/>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18047973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Tree>
    <p:extLst>
      <p:ext uri="{BB962C8B-B14F-4D97-AF65-F5344CB8AC3E}">
        <p14:creationId xmlns:p14="http://schemas.microsoft.com/office/powerpoint/2010/main" val="12462857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1_Cov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B2E71-E840-4EC5-9BEF-B9A9E6329286}"/>
              </a:ext>
            </a:extLst>
          </p:cNvPr>
          <p:cNvPicPr>
            <a:picLocks noChangeAspect="1"/>
          </p:cNvPicPr>
          <p:nvPr userDrawn="1"/>
        </p:nvPicPr>
        <p:blipFill>
          <a:blip r:embed="rId2"/>
          <a:stretch>
            <a:fillRect/>
          </a:stretch>
        </p:blipFill>
        <p:spPr>
          <a:xfrm>
            <a:off x="127" y="0"/>
            <a:ext cx="12191746"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609283" y="795662"/>
            <a:ext cx="3967647" cy="2883626"/>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93977" y="1688004"/>
            <a:ext cx="3483618" cy="788805"/>
          </a:xfr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93977" y="2779941"/>
            <a:ext cx="3483618" cy="842445"/>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20" name="Group 4">
            <a:extLst>
              <a:ext uri="{FF2B5EF4-FFF2-40B4-BE49-F238E27FC236}">
                <a16:creationId xmlns:a16="http://schemas.microsoft.com/office/drawing/2014/main" id="{79772F02-9A7B-484D-9AF3-E4386862B118}"/>
              </a:ext>
            </a:extLst>
          </p:cNvPr>
          <p:cNvGrpSpPr>
            <a:grpSpLocks noChangeAspect="1"/>
          </p:cNvGrpSpPr>
          <p:nvPr userDrawn="1"/>
        </p:nvGrpSpPr>
        <p:grpSpPr bwMode="auto">
          <a:xfrm>
            <a:off x="10359392" y="4960938"/>
            <a:ext cx="1224912" cy="1435100"/>
            <a:chOff x="6529" y="3125"/>
            <a:chExt cx="772" cy="904"/>
          </a:xfrm>
        </p:grpSpPr>
        <p:sp>
          <p:nvSpPr>
            <p:cNvPr id="21" name="Freeform 5">
              <a:extLst>
                <a:ext uri="{FF2B5EF4-FFF2-40B4-BE49-F238E27FC236}">
                  <a16:creationId xmlns:a16="http://schemas.microsoft.com/office/drawing/2014/main" id="{E4225844-655C-42EA-AF8B-8722590FCB4B}"/>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endParaRPr>
            </a:p>
          </p:txBody>
        </p:sp>
        <p:sp>
          <p:nvSpPr>
            <p:cNvPr id="22" name="Freeform 6">
              <a:extLst>
                <a:ext uri="{FF2B5EF4-FFF2-40B4-BE49-F238E27FC236}">
                  <a16:creationId xmlns:a16="http://schemas.microsoft.com/office/drawing/2014/main" id="{ADFF21D3-3BA6-465B-B1A0-958133B5315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2375192701"/>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Tree>
    <p:extLst>
      <p:ext uri="{BB962C8B-B14F-4D97-AF65-F5344CB8AC3E}">
        <p14:creationId xmlns:p14="http://schemas.microsoft.com/office/powerpoint/2010/main" val="39451839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statem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53444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Numbered Section Header">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72B6528-69DF-4947-BAFE-52F6E39CAF1C}"/>
              </a:ext>
            </a:extLst>
          </p:cNvPr>
          <p:cNvGrpSpPr>
            <a:grpSpLocks noChangeAspect="1"/>
          </p:cNvGrpSpPr>
          <p:nvPr userDrawn="1"/>
        </p:nvGrpSpPr>
        <p:grpSpPr bwMode="auto">
          <a:xfrm>
            <a:off x="11281251" y="6356350"/>
            <a:ext cx="303055" cy="311150"/>
            <a:chOff x="7110" y="4004"/>
            <a:chExt cx="191" cy="196"/>
          </a:xfrm>
        </p:grpSpPr>
        <p:sp>
          <p:nvSpPr>
            <p:cNvPr id="3" name="Freeform 5">
              <a:extLst>
                <a:ext uri="{FF2B5EF4-FFF2-40B4-BE49-F238E27FC236}">
                  <a16:creationId xmlns:a16="http://schemas.microsoft.com/office/drawing/2014/main" id="{7F0D48D2-D1D8-4C41-AEF5-4CCE9FF3EE41}"/>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4" name="Freeform 6">
              <a:extLst>
                <a:ext uri="{FF2B5EF4-FFF2-40B4-BE49-F238E27FC236}">
                  <a16:creationId xmlns:a16="http://schemas.microsoft.com/office/drawing/2014/main" id="{EA38F07D-AC44-4EE6-B66D-982135C59F0A}"/>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5" name="Freeform 7">
              <a:extLst>
                <a:ext uri="{FF2B5EF4-FFF2-40B4-BE49-F238E27FC236}">
                  <a16:creationId xmlns:a16="http://schemas.microsoft.com/office/drawing/2014/main" id="{5F03BEF6-60BE-4184-B365-22C87CAF6B92}"/>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
        <p:nvSpPr>
          <p:cNvPr id="6" name="Date Placeholder 1">
            <a:extLst>
              <a:ext uri="{FF2B5EF4-FFF2-40B4-BE49-F238E27FC236}">
                <a16:creationId xmlns:a16="http://schemas.microsoft.com/office/drawing/2014/main" id="{0F8C3CE9-D901-47A2-B2A4-6517397ACA78}"/>
              </a:ext>
            </a:extLst>
          </p:cNvPr>
          <p:cNvSpPr txBox="1">
            <a:spLocks/>
          </p:cNvSpPr>
          <p:nvPr userDrawn="1"/>
        </p:nvSpPr>
        <p:spPr>
          <a:xfrm>
            <a:off x="1352024" y="6530236"/>
            <a:ext cx="119063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z="800" smtClean="0"/>
              <a:t>7 April 2022</a:t>
            </a:fld>
            <a:endParaRPr lang="en-IN" sz="800"/>
          </a:p>
        </p:txBody>
      </p:sp>
      <p:sp>
        <p:nvSpPr>
          <p:cNvPr id="7" name="Footer Placeholder 2">
            <a:extLst>
              <a:ext uri="{FF2B5EF4-FFF2-40B4-BE49-F238E27FC236}">
                <a16:creationId xmlns:a16="http://schemas.microsoft.com/office/drawing/2014/main" id="{B65B6538-76D6-4999-8D53-D3E11927BEDF}"/>
              </a:ext>
            </a:extLst>
          </p:cNvPr>
          <p:cNvSpPr txBox="1">
            <a:spLocks/>
          </p:cNvSpPr>
          <p:nvPr userDrawn="1"/>
        </p:nvSpPr>
        <p:spPr>
          <a:xfrm>
            <a:off x="3161343" y="6530236"/>
            <a:ext cx="3084493"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800" dirty="0"/>
              <a:t>EY in India - Statement of credentials</a:t>
            </a:r>
          </a:p>
        </p:txBody>
      </p:sp>
      <p:sp>
        <p:nvSpPr>
          <p:cNvPr id="8" name="Slide Number Placeholder 4">
            <a:extLst>
              <a:ext uri="{FF2B5EF4-FFF2-40B4-BE49-F238E27FC236}">
                <a16:creationId xmlns:a16="http://schemas.microsoft.com/office/drawing/2014/main" id="{9C611AD9-DDD6-4E16-94EB-D7ED5552B42F}"/>
              </a:ext>
            </a:extLst>
          </p:cNvPr>
          <p:cNvSpPr txBox="1">
            <a:spLocks/>
          </p:cNvSpPr>
          <p:nvPr userDrawn="1"/>
        </p:nvSpPr>
        <p:spPr>
          <a:xfrm>
            <a:off x="609284" y="6530236"/>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a:t>Page </a:t>
            </a:r>
            <a:fld id="{D5B76411-544C-4F9A-8EDE-9EEB2BD21F95}" type="slidenum">
              <a:rPr lang="en-IN" sz="800" smtClean="0"/>
              <a:t>‹#›</a:t>
            </a:fld>
            <a:endParaRPr sz="800"/>
          </a:p>
        </p:txBody>
      </p:sp>
      <p:pic>
        <p:nvPicPr>
          <p:cNvPr id="9" name="Graphic 3">
            <a:extLst>
              <a:ext uri="{FF2B5EF4-FFF2-40B4-BE49-F238E27FC236}">
                <a16:creationId xmlns:a16="http://schemas.microsoft.com/office/drawing/2014/main" id="{F876C591-D6C6-4C33-AB72-FEC2566F10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31612" y="6506087"/>
            <a:ext cx="153785" cy="153865"/>
          </a:xfrm>
          <a:prstGeom prst="rect">
            <a:avLst/>
          </a:prstGeom>
        </p:spPr>
      </p:pic>
      <p:pic>
        <p:nvPicPr>
          <p:cNvPr id="10" name="Graphic 4">
            <a:hlinkClick r:id="rId4" action="ppaction://hlinksldjump"/>
            <a:extLst>
              <a:ext uri="{FF2B5EF4-FFF2-40B4-BE49-F238E27FC236}">
                <a16:creationId xmlns:a16="http://schemas.microsoft.com/office/drawing/2014/main" id="{34414CE2-021F-4410-94A0-4EBD057C624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297420" y="6491955"/>
            <a:ext cx="194585" cy="182126"/>
          </a:xfrm>
          <a:prstGeom prst="rect">
            <a:avLst/>
          </a:prstGeom>
        </p:spPr>
      </p:pic>
      <p:pic>
        <p:nvPicPr>
          <p:cNvPr id="11" name="Graphic 5">
            <a:extLst>
              <a:ext uri="{FF2B5EF4-FFF2-40B4-BE49-F238E27FC236}">
                <a16:creationId xmlns:a16="http://schemas.microsoft.com/office/drawing/2014/main" id="{ECAF04E7-C403-4C0C-A9CF-9931FC0C715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04029" y="6506087"/>
            <a:ext cx="153785" cy="153865"/>
          </a:xfrm>
          <a:prstGeom prst="rect">
            <a:avLst/>
          </a:prstGeom>
        </p:spPr>
      </p:pic>
      <p:sp>
        <p:nvSpPr>
          <p:cNvPr id="12" name="Action Button: Forward or Next 6">
            <a:hlinkClick r:id="" action="ppaction://hlinkshowjump?jump=nextslide" highlightClick="1"/>
            <a:extLst>
              <a:ext uri="{FF2B5EF4-FFF2-40B4-BE49-F238E27FC236}">
                <a16:creationId xmlns:a16="http://schemas.microsoft.com/office/drawing/2014/main" id="{0816A957-91D6-4CE0-8D77-BB50B6104532}"/>
              </a:ext>
            </a:extLst>
          </p:cNvPr>
          <p:cNvSpPr/>
          <p:nvPr userDrawn="1"/>
        </p:nvSpPr>
        <p:spPr>
          <a:xfrm>
            <a:off x="10604029" y="6506087"/>
            <a:ext cx="153785" cy="153865"/>
          </a:xfrm>
          <a:prstGeom prst="actionButtonForwardNex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13" name="Action Button: Back or Previous 7">
            <a:hlinkClick r:id="" action="ppaction://hlinkshowjump?jump=previousslide" highlightClick="1"/>
            <a:extLst>
              <a:ext uri="{FF2B5EF4-FFF2-40B4-BE49-F238E27FC236}">
                <a16:creationId xmlns:a16="http://schemas.microsoft.com/office/drawing/2014/main" id="{EE064825-C914-40E6-8096-E36B8100D051}"/>
              </a:ext>
            </a:extLst>
          </p:cNvPr>
          <p:cNvSpPr/>
          <p:nvPr userDrawn="1"/>
        </p:nvSpPr>
        <p:spPr>
          <a:xfrm>
            <a:off x="10031612" y="6506087"/>
            <a:ext cx="153785" cy="153865"/>
          </a:xfrm>
          <a:prstGeom prst="actionButtonBackPreviou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Tree>
    <p:extLst>
      <p:ext uri="{BB962C8B-B14F-4D97-AF65-F5344CB8AC3E}">
        <p14:creationId xmlns:p14="http://schemas.microsoft.com/office/powerpoint/2010/main" val="198635630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Numbered Section Header">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72B6528-69DF-4947-BAFE-52F6E39CAF1C}"/>
              </a:ext>
            </a:extLst>
          </p:cNvPr>
          <p:cNvGrpSpPr>
            <a:grpSpLocks noChangeAspect="1"/>
          </p:cNvGrpSpPr>
          <p:nvPr userDrawn="1"/>
        </p:nvGrpSpPr>
        <p:grpSpPr bwMode="auto">
          <a:xfrm>
            <a:off x="11281251" y="6356350"/>
            <a:ext cx="303055" cy="311150"/>
            <a:chOff x="7110" y="4004"/>
            <a:chExt cx="191" cy="196"/>
          </a:xfrm>
        </p:grpSpPr>
        <p:sp>
          <p:nvSpPr>
            <p:cNvPr id="3" name="Freeform 5">
              <a:extLst>
                <a:ext uri="{FF2B5EF4-FFF2-40B4-BE49-F238E27FC236}">
                  <a16:creationId xmlns:a16="http://schemas.microsoft.com/office/drawing/2014/main" id="{7F0D48D2-D1D8-4C41-AEF5-4CCE9FF3EE41}"/>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4" name="Freeform 6">
              <a:extLst>
                <a:ext uri="{FF2B5EF4-FFF2-40B4-BE49-F238E27FC236}">
                  <a16:creationId xmlns:a16="http://schemas.microsoft.com/office/drawing/2014/main" id="{EA38F07D-AC44-4EE6-B66D-982135C59F0A}"/>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5" name="Freeform 7">
              <a:extLst>
                <a:ext uri="{FF2B5EF4-FFF2-40B4-BE49-F238E27FC236}">
                  <a16:creationId xmlns:a16="http://schemas.microsoft.com/office/drawing/2014/main" id="{5F03BEF6-60BE-4184-B365-22C87CAF6B92}"/>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pic>
        <p:nvPicPr>
          <p:cNvPr id="9" name="Graphic 3">
            <a:extLst>
              <a:ext uri="{FF2B5EF4-FFF2-40B4-BE49-F238E27FC236}">
                <a16:creationId xmlns:a16="http://schemas.microsoft.com/office/drawing/2014/main" id="{F876C591-D6C6-4C33-AB72-FEC2566F10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31612" y="6506087"/>
            <a:ext cx="153785" cy="153865"/>
          </a:xfrm>
          <a:prstGeom prst="rect">
            <a:avLst/>
          </a:prstGeom>
        </p:spPr>
      </p:pic>
      <p:pic>
        <p:nvPicPr>
          <p:cNvPr id="10" name="Graphic 4">
            <a:hlinkClick r:id="rId4" action="ppaction://hlinksldjump"/>
            <a:extLst>
              <a:ext uri="{FF2B5EF4-FFF2-40B4-BE49-F238E27FC236}">
                <a16:creationId xmlns:a16="http://schemas.microsoft.com/office/drawing/2014/main" id="{34414CE2-021F-4410-94A0-4EBD057C624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297420" y="6491955"/>
            <a:ext cx="194585" cy="182126"/>
          </a:xfrm>
          <a:prstGeom prst="rect">
            <a:avLst/>
          </a:prstGeom>
        </p:spPr>
      </p:pic>
      <p:pic>
        <p:nvPicPr>
          <p:cNvPr id="11" name="Graphic 5">
            <a:extLst>
              <a:ext uri="{FF2B5EF4-FFF2-40B4-BE49-F238E27FC236}">
                <a16:creationId xmlns:a16="http://schemas.microsoft.com/office/drawing/2014/main" id="{ECAF04E7-C403-4C0C-A9CF-9931FC0C715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04029" y="6506087"/>
            <a:ext cx="153785" cy="153865"/>
          </a:xfrm>
          <a:prstGeom prst="rect">
            <a:avLst/>
          </a:prstGeom>
        </p:spPr>
      </p:pic>
      <p:sp>
        <p:nvSpPr>
          <p:cNvPr id="12" name="Action Button: Forward or Next 6">
            <a:hlinkClick r:id="" action="ppaction://hlinkshowjump?jump=nextslide" highlightClick="1"/>
            <a:extLst>
              <a:ext uri="{FF2B5EF4-FFF2-40B4-BE49-F238E27FC236}">
                <a16:creationId xmlns:a16="http://schemas.microsoft.com/office/drawing/2014/main" id="{0816A957-91D6-4CE0-8D77-BB50B6104532}"/>
              </a:ext>
            </a:extLst>
          </p:cNvPr>
          <p:cNvSpPr/>
          <p:nvPr userDrawn="1"/>
        </p:nvSpPr>
        <p:spPr>
          <a:xfrm>
            <a:off x="10604029" y="6506087"/>
            <a:ext cx="153785" cy="153865"/>
          </a:xfrm>
          <a:prstGeom prst="actionButtonForwardNex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13" name="Action Button: Back or Previous 7">
            <a:hlinkClick r:id="" action="ppaction://hlinkshowjump?jump=previousslide" highlightClick="1"/>
            <a:extLst>
              <a:ext uri="{FF2B5EF4-FFF2-40B4-BE49-F238E27FC236}">
                <a16:creationId xmlns:a16="http://schemas.microsoft.com/office/drawing/2014/main" id="{EE064825-C914-40E6-8096-E36B8100D051}"/>
              </a:ext>
            </a:extLst>
          </p:cNvPr>
          <p:cNvSpPr/>
          <p:nvPr userDrawn="1"/>
        </p:nvSpPr>
        <p:spPr>
          <a:xfrm>
            <a:off x="10031612" y="6506087"/>
            <a:ext cx="153785" cy="153865"/>
          </a:xfrm>
          <a:prstGeom prst="actionButtonBackPreviou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Tree>
    <p:extLst>
      <p:ext uri="{BB962C8B-B14F-4D97-AF65-F5344CB8AC3E}">
        <p14:creationId xmlns:p14="http://schemas.microsoft.com/office/powerpoint/2010/main" val="5034194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Final legal text">
    <p:spTree>
      <p:nvGrpSpPr>
        <p:cNvPr id="1" name=""/>
        <p:cNvGrpSpPr/>
        <p:nvPr/>
      </p:nvGrpSpPr>
      <p:grpSpPr>
        <a:xfrm>
          <a:off x="0" y="0"/>
          <a:ext cx="0" cy="0"/>
          <a:chOff x="0" y="0"/>
          <a:chExt cx="0" cy="0"/>
        </a:xfrm>
      </p:grpSpPr>
      <p:pic>
        <p:nvPicPr>
          <p:cNvPr id="3" name="Content Placeholder 3">
            <a:extLst>
              <a:ext uri="{FF2B5EF4-FFF2-40B4-BE49-F238E27FC236}">
                <a16:creationId xmlns:a16="http://schemas.microsoft.com/office/drawing/2014/main" id="{B6AF6503-9768-4201-88D9-AA0F1E10C1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5203" cy="6858000"/>
          </a:xfrm>
          <a:prstGeom prst="rect">
            <a:avLst/>
          </a:prstGeom>
        </p:spPr>
      </p:pic>
    </p:spTree>
    <p:extLst>
      <p:ext uri="{BB962C8B-B14F-4D97-AF65-F5344CB8AC3E}">
        <p14:creationId xmlns:p14="http://schemas.microsoft.com/office/powerpoint/2010/main" val="9742645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2_Final legal tex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101D31-7FC2-4ED2-B7FB-30B2BEDBE32B}"/>
              </a:ext>
            </a:extLst>
          </p:cNvPr>
          <p:cNvPicPr>
            <a:picLocks noChangeAspect="1"/>
          </p:cNvPicPr>
          <p:nvPr userDrawn="1"/>
        </p:nvPicPr>
        <p:blipFill>
          <a:blip r:embed="rId2"/>
          <a:stretch>
            <a:fillRect/>
          </a:stretch>
        </p:blipFill>
        <p:spPr>
          <a:xfrm>
            <a:off x="0" y="1642"/>
            <a:ext cx="12192000" cy="6854717"/>
          </a:xfrm>
          <a:prstGeom prst="rect">
            <a:avLst/>
          </a:prstGeom>
        </p:spPr>
      </p:pic>
    </p:spTree>
    <p:extLst>
      <p:ext uri="{BB962C8B-B14F-4D97-AF65-F5344CB8AC3E}">
        <p14:creationId xmlns:p14="http://schemas.microsoft.com/office/powerpoint/2010/main" val="3544832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260FB-A31F-4FC1-8B80-D21172C6F35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043F466-C0B0-405F-B6FA-C494AB5FFD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98A04B4-24F2-4B33-8ECE-BC90ECDEBBE2}"/>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5" name="Footer Placeholder 4">
            <a:extLst>
              <a:ext uri="{FF2B5EF4-FFF2-40B4-BE49-F238E27FC236}">
                <a16:creationId xmlns:a16="http://schemas.microsoft.com/office/drawing/2014/main" id="{CE6FFB51-78C3-45A7-9247-56BEB2F89B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D25BEF5-6748-4530-978E-95FC23C9AD1C}"/>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7600576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2_Cov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B2E71-E840-4EC5-9BEF-B9A9E6329286}"/>
              </a:ext>
            </a:extLst>
          </p:cNvPr>
          <p:cNvPicPr>
            <a:picLocks noChangeAspect="1"/>
          </p:cNvPicPr>
          <p:nvPr userDrawn="1"/>
        </p:nvPicPr>
        <p:blipFill>
          <a:blip r:embed="rId2"/>
          <a:stretch>
            <a:fillRect/>
          </a:stretch>
        </p:blipFill>
        <p:spPr>
          <a:xfrm>
            <a:off x="127" y="0"/>
            <a:ext cx="12191746" cy="6858000"/>
          </a:xfrm>
          <a:prstGeom prst="rect">
            <a:avLst/>
          </a:prstGeom>
        </p:spPr>
      </p:pic>
      <p:sp>
        <p:nvSpPr>
          <p:cNvPr id="16" name="Freeform 56">
            <a:extLst>
              <a:ext uri="{FF2B5EF4-FFF2-40B4-BE49-F238E27FC236}">
                <a16:creationId xmlns:a16="http://schemas.microsoft.com/office/drawing/2014/main" id="{13A7AC18-CF42-4EC5-8D40-441EAE30A06C}"/>
              </a:ext>
            </a:extLst>
          </p:cNvPr>
          <p:cNvSpPr/>
          <p:nvPr userDrawn="1"/>
        </p:nvSpPr>
        <p:spPr>
          <a:xfrm>
            <a:off x="609283" y="795662"/>
            <a:ext cx="3967647" cy="2883626"/>
          </a:xfrm>
          <a:custGeom>
            <a:avLst/>
            <a:gdLst>
              <a:gd name="connsiteX0" fmla="*/ 4238387 w 4257675"/>
              <a:gd name="connsiteY0" fmla="*/ 0 h 3092804"/>
              <a:gd name="connsiteX1" fmla="*/ 4257675 w 4257675"/>
              <a:gd name="connsiteY1" fmla="*/ 0 h 3092804"/>
              <a:gd name="connsiteX2" fmla="*/ 4257675 w 4257675"/>
              <a:gd name="connsiteY2" fmla="*/ 3092804 h 3092804"/>
              <a:gd name="connsiteX3" fmla="*/ 0 w 4257675"/>
              <a:gd name="connsiteY3" fmla="*/ 3092804 h 3092804"/>
              <a:gd name="connsiteX4" fmla="*/ 0 w 4257675"/>
              <a:gd name="connsiteY4" fmla="*/ 747342 h 3092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57675" h="3092804">
                <a:moveTo>
                  <a:pt x="4238387" y="0"/>
                </a:moveTo>
                <a:lnTo>
                  <a:pt x="4257675" y="0"/>
                </a:lnTo>
                <a:lnTo>
                  <a:pt x="4257675" y="3092804"/>
                </a:lnTo>
                <a:lnTo>
                  <a:pt x="0" y="3092804"/>
                </a:lnTo>
                <a:lnTo>
                  <a:pt x="0" y="747342"/>
                </a:lnTo>
                <a:close/>
              </a:path>
            </a:pathLst>
          </a:custGeom>
          <a:solidFill>
            <a:srgbClr val="FFE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799"/>
          </a:p>
        </p:txBody>
      </p:sp>
      <p:sp>
        <p:nvSpPr>
          <p:cNvPr id="11" name="Title 1"/>
          <p:cNvSpPr>
            <a:spLocks noGrp="1"/>
          </p:cNvSpPr>
          <p:nvPr>
            <p:ph type="ctrTitle"/>
          </p:nvPr>
        </p:nvSpPr>
        <p:spPr>
          <a:xfrm>
            <a:off x="793977" y="1688004"/>
            <a:ext cx="3483618" cy="788805"/>
          </a:xfrm>
        </p:spPr>
        <p:txBody>
          <a:bodyPr/>
          <a:lstStyle>
            <a:lvl1pPr>
              <a:defRPr sz="2999" b="0">
                <a:solidFill>
                  <a:schemeClr val="bg1"/>
                </a:solidFill>
                <a:latin typeface="EYInterstate Light" panose="02000506000000020004" pitchFamily="2" charset="0"/>
                <a:cs typeface="Arial" pitchFamily="34" charset="0"/>
              </a:defRPr>
            </a:lvl1pPr>
          </a:lstStyle>
          <a:p>
            <a:r>
              <a:rPr lang="en-US" dirty="0"/>
              <a:t>Click to edit Master title style</a:t>
            </a:r>
            <a:endParaRPr lang="en-GB" dirty="0"/>
          </a:p>
        </p:txBody>
      </p:sp>
      <p:sp>
        <p:nvSpPr>
          <p:cNvPr id="12" name="Subtitle 2"/>
          <p:cNvSpPr>
            <a:spLocks noGrp="1"/>
          </p:cNvSpPr>
          <p:nvPr>
            <p:ph type="subTitle" idx="1"/>
          </p:nvPr>
        </p:nvSpPr>
        <p:spPr>
          <a:xfrm>
            <a:off x="793977" y="2779941"/>
            <a:ext cx="3483618" cy="842445"/>
          </a:xfrm>
        </p:spPr>
        <p:txBody>
          <a:bodyPr/>
          <a:lstStyle>
            <a:lvl1pPr marL="0" indent="0" algn="l">
              <a:spcAft>
                <a:spcPts val="1199"/>
              </a:spcAft>
              <a:buNone/>
              <a:defRPr sz="1999">
                <a:solidFill>
                  <a:schemeClr val="bg1"/>
                </a:solidFill>
                <a:latin typeface="EYInterstate" panose="02000503020000020004" pitchFamily="2" charset="0"/>
                <a:cs typeface="Arial" pitchFamily="34" charset="0"/>
              </a:defRPr>
            </a:lvl1pPr>
            <a:lvl2pPr marL="0" indent="0" algn="l">
              <a:buNone/>
              <a:defRPr sz="1599" b="1">
                <a:solidFill>
                  <a:srgbClr val="404040"/>
                </a:solidFill>
              </a:defRPr>
            </a:lvl2pPr>
            <a:lvl3pPr marL="913943" indent="0" algn="ctr">
              <a:buNone/>
              <a:defRPr>
                <a:solidFill>
                  <a:schemeClr val="tx1">
                    <a:tint val="75000"/>
                  </a:schemeClr>
                </a:solidFill>
              </a:defRPr>
            </a:lvl3pPr>
            <a:lvl4pPr marL="1370914" indent="0" algn="ctr">
              <a:buNone/>
              <a:defRPr>
                <a:solidFill>
                  <a:schemeClr val="tx1">
                    <a:tint val="75000"/>
                  </a:schemeClr>
                </a:solidFill>
              </a:defRPr>
            </a:lvl4pPr>
            <a:lvl5pPr marL="1827886" indent="0" algn="ctr">
              <a:buNone/>
              <a:defRPr>
                <a:solidFill>
                  <a:schemeClr val="tx1">
                    <a:tint val="75000"/>
                  </a:schemeClr>
                </a:solidFill>
              </a:defRPr>
            </a:lvl5pPr>
            <a:lvl6pPr marL="2284857" indent="0" algn="ctr">
              <a:buNone/>
              <a:defRPr>
                <a:solidFill>
                  <a:schemeClr val="tx1">
                    <a:tint val="75000"/>
                  </a:schemeClr>
                </a:solidFill>
              </a:defRPr>
            </a:lvl6pPr>
            <a:lvl7pPr marL="2741828" indent="0" algn="ctr">
              <a:buNone/>
              <a:defRPr>
                <a:solidFill>
                  <a:schemeClr val="tx1">
                    <a:tint val="75000"/>
                  </a:schemeClr>
                </a:solidFill>
              </a:defRPr>
            </a:lvl7pPr>
            <a:lvl8pPr marL="3198800" indent="0" algn="ctr">
              <a:buNone/>
              <a:defRPr>
                <a:solidFill>
                  <a:schemeClr val="tx1">
                    <a:tint val="75000"/>
                  </a:schemeClr>
                </a:solidFill>
              </a:defRPr>
            </a:lvl8pPr>
            <a:lvl9pPr marL="3655771" indent="0" algn="ctr">
              <a:buNone/>
              <a:defRPr>
                <a:solidFill>
                  <a:schemeClr val="tx1">
                    <a:tint val="75000"/>
                  </a:schemeClr>
                </a:solidFill>
              </a:defRPr>
            </a:lvl9pPr>
          </a:lstStyle>
          <a:p>
            <a:pPr lvl="0"/>
            <a:r>
              <a:rPr lang="en-US" dirty="0"/>
              <a:t>Click to edit Master subtitle style</a:t>
            </a:r>
            <a:endParaRPr lang="en-GB" dirty="0"/>
          </a:p>
        </p:txBody>
      </p:sp>
      <p:grpSp>
        <p:nvGrpSpPr>
          <p:cNvPr id="20" name="Group 4">
            <a:extLst>
              <a:ext uri="{FF2B5EF4-FFF2-40B4-BE49-F238E27FC236}">
                <a16:creationId xmlns:a16="http://schemas.microsoft.com/office/drawing/2014/main" id="{79772F02-9A7B-484D-9AF3-E4386862B118}"/>
              </a:ext>
            </a:extLst>
          </p:cNvPr>
          <p:cNvGrpSpPr>
            <a:grpSpLocks noChangeAspect="1"/>
          </p:cNvGrpSpPr>
          <p:nvPr userDrawn="1"/>
        </p:nvGrpSpPr>
        <p:grpSpPr bwMode="auto">
          <a:xfrm>
            <a:off x="10359392" y="4960938"/>
            <a:ext cx="1224912" cy="1435100"/>
            <a:chOff x="6529" y="3125"/>
            <a:chExt cx="772" cy="904"/>
          </a:xfrm>
        </p:grpSpPr>
        <p:sp>
          <p:nvSpPr>
            <p:cNvPr id="21" name="Freeform 5">
              <a:extLst>
                <a:ext uri="{FF2B5EF4-FFF2-40B4-BE49-F238E27FC236}">
                  <a16:creationId xmlns:a16="http://schemas.microsoft.com/office/drawing/2014/main" id="{E4225844-655C-42EA-AF8B-8722590FCB4B}"/>
                </a:ext>
              </a:extLst>
            </p:cNvPr>
            <p:cNvSpPr>
              <a:spLocks/>
            </p:cNvSpPr>
            <p:nvPr userDrawn="1"/>
          </p:nvSpPr>
          <p:spPr bwMode="auto">
            <a:xfrm>
              <a:off x="6529" y="3125"/>
              <a:ext cx="619" cy="226"/>
            </a:xfrm>
            <a:custGeom>
              <a:avLst/>
              <a:gdLst>
                <a:gd name="T0" fmla="*/ 2473 w 2473"/>
                <a:gd name="T1" fmla="*/ 0 h 902"/>
                <a:gd name="T2" fmla="*/ 0 w 2473"/>
                <a:gd name="T3" fmla="*/ 902 h 902"/>
                <a:gd name="T4" fmla="*/ 2473 w 2473"/>
                <a:gd name="T5" fmla="*/ 466 h 902"/>
                <a:gd name="T6" fmla="*/ 2473 w 2473"/>
                <a:gd name="T7" fmla="*/ 0 h 902"/>
              </a:gdLst>
              <a:ahLst/>
              <a:cxnLst>
                <a:cxn ang="0">
                  <a:pos x="T0" y="T1"/>
                </a:cxn>
                <a:cxn ang="0">
                  <a:pos x="T2" y="T3"/>
                </a:cxn>
                <a:cxn ang="0">
                  <a:pos x="T4" y="T5"/>
                </a:cxn>
                <a:cxn ang="0">
                  <a:pos x="T6" y="T7"/>
                </a:cxn>
              </a:cxnLst>
              <a:rect l="0" t="0" r="r" b="b"/>
              <a:pathLst>
                <a:path w="2473" h="902">
                  <a:moveTo>
                    <a:pt x="2473" y="0"/>
                  </a:moveTo>
                  <a:lnTo>
                    <a:pt x="0" y="902"/>
                  </a:lnTo>
                  <a:lnTo>
                    <a:pt x="2473" y="466"/>
                  </a:lnTo>
                  <a:lnTo>
                    <a:pt x="2473" y="0"/>
                  </a:lnTo>
                  <a:close/>
                </a:path>
              </a:pathLst>
            </a:custGeom>
            <a:solidFill>
              <a:srgbClr val="FFE6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endParaRPr>
            </a:p>
          </p:txBody>
        </p:sp>
        <p:sp>
          <p:nvSpPr>
            <p:cNvPr id="22" name="Freeform 6">
              <a:extLst>
                <a:ext uri="{FF2B5EF4-FFF2-40B4-BE49-F238E27FC236}">
                  <a16:creationId xmlns:a16="http://schemas.microsoft.com/office/drawing/2014/main" id="{ADFF21D3-3BA6-465B-B1A0-958133B53152}"/>
                </a:ext>
              </a:extLst>
            </p:cNvPr>
            <p:cNvSpPr>
              <a:spLocks noEditPoints="1"/>
            </p:cNvSpPr>
            <p:nvPr userDrawn="1"/>
          </p:nvSpPr>
          <p:spPr bwMode="auto">
            <a:xfrm>
              <a:off x="6529" y="3444"/>
              <a:ext cx="772" cy="585"/>
            </a:xfrm>
            <a:custGeom>
              <a:avLst/>
              <a:gdLst>
                <a:gd name="T0" fmla="*/ 233 w 3088"/>
                <a:gd name="T1" fmla="*/ 1588 h 2339"/>
                <a:gd name="T2" fmla="*/ 253 w 3088"/>
                <a:gd name="T3" fmla="*/ 1795 h 2339"/>
                <a:gd name="T4" fmla="*/ 151 w 3088"/>
                <a:gd name="T5" fmla="*/ 1810 h 2339"/>
                <a:gd name="T6" fmla="*/ 351 w 3088"/>
                <a:gd name="T7" fmla="*/ 1761 h 2339"/>
                <a:gd name="T8" fmla="*/ 416 w 3088"/>
                <a:gd name="T9" fmla="*/ 1857 h 2339"/>
                <a:gd name="T10" fmla="*/ 1140 w 3088"/>
                <a:gd name="T11" fmla="*/ 1652 h 2339"/>
                <a:gd name="T12" fmla="*/ 1216 w 3088"/>
                <a:gd name="T13" fmla="*/ 1738 h 2339"/>
                <a:gd name="T14" fmla="*/ 696 w 3088"/>
                <a:gd name="T15" fmla="*/ 1546 h 2339"/>
                <a:gd name="T16" fmla="*/ 738 w 3088"/>
                <a:gd name="T17" fmla="*/ 1710 h 2339"/>
                <a:gd name="T18" fmla="*/ 860 w 3088"/>
                <a:gd name="T19" fmla="*/ 1854 h 2339"/>
                <a:gd name="T20" fmla="*/ 832 w 3088"/>
                <a:gd name="T21" fmla="*/ 1684 h 2339"/>
                <a:gd name="T22" fmla="*/ 2021 w 3088"/>
                <a:gd name="T23" fmla="*/ 1860 h 2339"/>
                <a:gd name="T24" fmla="*/ 2158 w 3088"/>
                <a:gd name="T25" fmla="*/ 1747 h 2339"/>
                <a:gd name="T26" fmla="*/ 2100 w 3088"/>
                <a:gd name="T27" fmla="*/ 1730 h 2339"/>
                <a:gd name="T28" fmla="*/ 2059 w 3088"/>
                <a:gd name="T29" fmla="*/ 1684 h 2339"/>
                <a:gd name="T30" fmla="*/ 1309 w 3088"/>
                <a:gd name="T31" fmla="*/ 1734 h 2339"/>
                <a:gd name="T32" fmla="*/ 1445 w 3088"/>
                <a:gd name="T33" fmla="*/ 1844 h 2339"/>
                <a:gd name="T34" fmla="*/ 1473 w 3088"/>
                <a:gd name="T35" fmla="*/ 1923 h 2339"/>
                <a:gd name="T36" fmla="*/ 1369 w 3088"/>
                <a:gd name="T37" fmla="*/ 1781 h 2339"/>
                <a:gd name="T38" fmla="*/ 1727 w 3088"/>
                <a:gd name="T39" fmla="*/ 1677 h 2339"/>
                <a:gd name="T40" fmla="*/ 1632 w 3088"/>
                <a:gd name="T41" fmla="*/ 1778 h 2339"/>
                <a:gd name="T42" fmla="*/ 1822 w 3088"/>
                <a:gd name="T43" fmla="*/ 1710 h 2339"/>
                <a:gd name="T44" fmla="*/ 1686 w 3088"/>
                <a:gd name="T45" fmla="*/ 1786 h 2339"/>
                <a:gd name="T46" fmla="*/ 1708 w 3088"/>
                <a:gd name="T47" fmla="*/ 1817 h 2339"/>
                <a:gd name="T48" fmla="*/ 2240 w 3088"/>
                <a:gd name="T49" fmla="*/ 1766 h 2339"/>
                <a:gd name="T50" fmla="*/ 2227 w 3088"/>
                <a:gd name="T51" fmla="*/ 1653 h 2339"/>
                <a:gd name="T52" fmla="*/ 2290 w 3088"/>
                <a:gd name="T53" fmla="*/ 1866 h 2339"/>
                <a:gd name="T54" fmla="*/ 2321 w 3088"/>
                <a:gd name="T55" fmla="*/ 1709 h 2339"/>
                <a:gd name="T56" fmla="*/ 2908 w 3088"/>
                <a:gd name="T57" fmla="*/ 1750 h 2339"/>
                <a:gd name="T58" fmla="*/ 2730 w 3088"/>
                <a:gd name="T59" fmla="*/ 1683 h 2339"/>
                <a:gd name="T60" fmla="*/ 2852 w 3088"/>
                <a:gd name="T61" fmla="*/ 1860 h 2339"/>
                <a:gd name="T62" fmla="*/ 2639 w 3088"/>
                <a:gd name="T63" fmla="*/ 1783 h 2339"/>
                <a:gd name="T64" fmla="*/ 2605 w 3088"/>
                <a:gd name="T65" fmla="*/ 1853 h 2339"/>
                <a:gd name="T66" fmla="*/ 2464 w 3088"/>
                <a:gd name="T67" fmla="*/ 1861 h 2339"/>
                <a:gd name="T68" fmla="*/ 2495 w 3088"/>
                <a:gd name="T69" fmla="*/ 1812 h 2339"/>
                <a:gd name="T70" fmla="*/ 2998 w 3088"/>
                <a:gd name="T71" fmla="*/ 1639 h 2339"/>
                <a:gd name="T72" fmla="*/ 975 w 3088"/>
                <a:gd name="T73" fmla="*/ 1860 h 2339"/>
                <a:gd name="T74" fmla="*/ 2416 w 3088"/>
                <a:gd name="T75" fmla="*/ 2069 h 2339"/>
                <a:gd name="T76" fmla="*/ 2510 w 3088"/>
                <a:gd name="T77" fmla="*/ 2251 h 2339"/>
                <a:gd name="T78" fmla="*/ 2485 w 3088"/>
                <a:gd name="T79" fmla="*/ 2074 h 2339"/>
                <a:gd name="T80" fmla="*/ 627 w 3088"/>
                <a:gd name="T81" fmla="*/ 2078 h 2339"/>
                <a:gd name="T82" fmla="*/ 672 w 3088"/>
                <a:gd name="T83" fmla="*/ 2089 h 2339"/>
                <a:gd name="T84" fmla="*/ 202 w 3088"/>
                <a:gd name="T85" fmla="*/ 2135 h 2339"/>
                <a:gd name="T86" fmla="*/ 310 w 3088"/>
                <a:gd name="T87" fmla="*/ 2174 h 2339"/>
                <a:gd name="T88" fmla="*/ 503 w 3088"/>
                <a:gd name="T89" fmla="*/ 2174 h 2339"/>
                <a:gd name="T90" fmla="*/ 374 w 3088"/>
                <a:gd name="T91" fmla="*/ 2185 h 2339"/>
                <a:gd name="T92" fmla="*/ 439 w 3088"/>
                <a:gd name="T93" fmla="*/ 2185 h 2339"/>
                <a:gd name="T94" fmla="*/ 2197 w 3088"/>
                <a:gd name="T95" fmla="*/ 2040 h 2339"/>
                <a:gd name="T96" fmla="*/ 1597 w 3088"/>
                <a:gd name="T97" fmla="*/ 2027 h 2339"/>
                <a:gd name="T98" fmla="*/ 1937 w 3088"/>
                <a:gd name="T99" fmla="*/ 2047 h 2339"/>
                <a:gd name="T100" fmla="*/ 2002 w 3088"/>
                <a:gd name="T101" fmla="*/ 2254 h 2339"/>
                <a:gd name="T102" fmla="*/ 2061 w 3088"/>
                <a:gd name="T103" fmla="*/ 2041 h 2339"/>
                <a:gd name="T104" fmla="*/ 2002 w 3088"/>
                <a:gd name="T105" fmla="*/ 2073 h 2339"/>
                <a:gd name="T106" fmla="*/ 767 w 3088"/>
                <a:gd name="T107" fmla="*/ 1934 h 2339"/>
                <a:gd name="T108" fmla="*/ 1202 w 3088"/>
                <a:gd name="T109" fmla="*/ 2037 h 2339"/>
                <a:gd name="T110" fmla="*/ 1108 w 3088"/>
                <a:gd name="T111" fmla="*/ 2086 h 2339"/>
                <a:gd name="T112" fmla="*/ 1280 w 3088"/>
                <a:gd name="T113" fmla="*/ 2078 h 2339"/>
                <a:gd name="T114" fmla="*/ 1385 w 3088"/>
                <a:gd name="T115" fmla="*/ 2249 h 2339"/>
                <a:gd name="T116" fmla="*/ 1403 w 3088"/>
                <a:gd name="T117" fmla="*/ 2332 h 2339"/>
                <a:gd name="T118" fmla="*/ 1354 w 3088"/>
                <a:gd name="T119" fmla="*/ 2200 h 2339"/>
                <a:gd name="T120" fmla="*/ 993 w 3088"/>
                <a:gd name="T121" fmla="*/ 2123 h 2339"/>
                <a:gd name="T122" fmla="*/ 397 w 3088"/>
                <a:gd name="T123" fmla="*/ 963 h 2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88" h="2339">
                  <a:moveTo>
                    <a:pt x="257" y="1763"/>
                  </a:moveTo>
                  <a:lnTo>
                    <a:pt x="257" y="1763"/>
                  </a:lnTo>
                  <a:lnTo>
                    <a:pt x="257" y="1755"/>
                  </a:lnTo>
                  <a:lnTo>
                    <a:pt x="256" y="1749"/>
                  </a:lnTo>
                  <a:lnTo>
                    <a:pt x="253" y="1736"/>
                  </a:lnTo>
                  <a:lnTo>
                    <a:pt x="247" y="1725"/>
                  </a:lnTo>
                  <a:lnTo>
                    <a:pt x="241" y="1716"/>
                  </a:lnTo>
                  <a:lnTo>
                    <a:pt x="233" y="1709"/>
                  </a:lnTo>
                  <a:lnTo>
                    <a:pt x="225" y="1704"/>
                  </a:lnTo>
                  <a:lnTo>
                    <a:pt x="219" y="1699"/>
                  </a:lnTo>
                  <a:lnTo>
                    <a:pt x="212" y="1696"/>
                  </a:lnTo>
                  <a:lnTo>
                    <a:pt x="212" y="1696"/>
                  </a:lnTo>
                  <a:lnTo>
                    <a:pt x="220" y="1690"/>
                  </a:lnTo>
                  <a:lnTo>
                    <a:pt x="226" y="1685"/>
                  </a:lnTo>
                  <a:lnTo>
                    <a:pt x="232" y="1678"/>
                  </a:lnTo>
                  <a:lnTo>
                    <a:pt x="237" y="1671"/>
                  </a:lnTo>
                  <a:lnTo>
                    <a:pt x="242" y="1663"/>
                  </a:lnTo>
                  <a:lnTo>
                    <a:pt x="244" y="1654"/>
                  </a:lnTo>
                  <a:lnTo>
                    <a:pt x="246" y="1645"/>
                  </a:lnTo>
                  <a:lnTo>
                    <a:pt x="246" y="1635"/>
                  </a:lnTo>
                  <a:lnTo>
                    <a:pt x="246" y="1635"/>
                  </a:lnTo>
                  <a:lnTo>
                    <a:pt x="246" y="1626"/>
                  </a:lnTo>
                  <a:lnTo>
                    <a:pt x="245" y="1618"/>
                  </a:lnTo>
                  <a:lnTo>
                    <a:pt x="243" y="1610"/>
                  </a:lnTo>
                  <a:lnTo>
                    <a:pt x="241" y="1602"/>
                  </a:lnTo>
                  <a:lnTo>
                    <a:pt x="237" y="1594"/>
                  </a:lnTo>
                  <a:lnTo>
                    <a:pt x="233" y="1588"/>
                  </a:lnTo>
                  <a:lnTo>
                    <a:pt x="227" y="1582"/>
                  </a:lnTo>
                  <a:lnTo>
                    <a:pt x="222" y="1577"/>
                  </a:lnTo>
                  <a:lnTo>
                    <a:pt x="215" y="1572"/>
                  </a:lnTo>
                  <a:lnTo>
                    <a:pt x="209" y="1568"/>
                  </a:lnTo>
                  <a:lnTo>
                    <a:pt x="201" y="1565"/>
                  </a:lnTo>
                  <a:lnTo>
                    <a:pt x="192" y="1561"/>
                  </a:lnTo>
                  <a:lnTo>
                    <a:pt x="183" y="1559"/>
                  </a:lnTo>
                  <a:lnTo>
                    <a:pt x="173" y="1557"/>
                  </a:lnTo>
                  <a:lnTo>
                    <a:pt x="163" y="1557"/>
                  </a:lnTo>
                  <a:lnTo>
                    <a:pt x="152" y="1556"/>
                  </a:lnTo>
                  <a:lnTo>
                    <a:pt x="22" y="1556"/>
                  </a:lnTo>
                  <a:lnTo>
                    <a:pt x="22" y="1860"/>
                  </a:lnTo>
                  <a:lnTo>
                    <a:pt x="151" y="1860"/>
                  </a:lnTo>
                  <a:lnTo>
                    <a:pt x="151" y="1860"/>
                  </a:lnTo>
                  <a:lnTo>
                    <a:pt x="163" y="1860"/>
                  </a:lnTo>
                  <a:lnTo>
                    <a:pt x="174" y="1859"/>
                  </a:lnTo>
                  <a:lnTo>
                    <a:pt x="185" y="1857"/>
                  </a:lnTo>
                  <a:lnTo>
                    <a:pt x="195" y="1854"/>
                  </a:lnTo>
                  <a:lnTo>
                    <a:pt x="205" y="1850"/>
                  </a:lnTo>
                  <a:lnTo>
                    <a:pt x="214" y="1846"/>
                  </a:lnTo>
                  <a:lnTo>
                    <a:pt x="222" y="1840"/>
                  </a:lnTo>
                  <a:lnTo>
                    <a:pt x="228" y="1835"/>
                  </a:lnTo>
                  <a:lnTo>
                    <a:pt x="235" y="1828"/>
                  </a:lnTo>
                  <a:lnTo>
                    <a:pt x="241" y="1821"/>
                  </a:lnTo>
                  <a:lnTo>
                    <a:pt x="246" y="1813"/>
                  </a:lnTo>
                  <a:lnTo>
                    <a:pt x="249" y="1804"/>
                  </a:lnTo>
                  <a:lnTo>
                    <a:pt x="253" y="1795"/>
                  </a:lnTo>
                  <a:lnTo>
                    <a:pt x="255" y="1785"/>
                  </a:lnTo>
                  <a:lnTo>
                    <a:pt x="256" y="1774"/>
                  </a:lnTo>
                  <a:lnTo>
                    <a:pt x="257" y="1763"/>
                  </a:lnTo>
                  <a:lnTo>
                    <a:pt x="257" y="1763"/>
                  </a:lnTo>
                  <a:close/>
                  <a:moveTo>
                    <a:pt x="151" y="1810"/>
                  </a:moveTo>
                  <a:lnTo>
                    <a:pt x="78" y="1810"/>
                  </a:lnTo>
                  <a:lnTo>
                    <a:pt x="78" y="1722"/>
                  </a:lnTo>
                  <a:lnTo>
                    <a:pt x="151" y="1722"/>
                  </a:lnTo>
                  <a:lnTo>
                    <a:pt x="151" y="1722"/>
                  </a:lnTo>
                  <a:lnTo>
                    <a:pt x="162" y="1723"/>
                  </a:lnTo>
                  <a:lnTo>
                    <a:pt x="171" y="1725"/>
                  </a:lnTo>
                  <a:lnTo>
                    <a:pt x="179" y="1728"/>
                  </a:lnTo>
                  <a:lnTo>
                    <a:pt x="185" y="1733"/>
                  </a:lnTo>
                  <a:lnTo>
                    <a:pt x="191" y="1739"/>
                  </a:lnTo>
                  <a:lnTo>
                    <a:pt x="194" y="1747"/>
                  </a:lnTo>
                  <a:lnTo>
                    <a:pt x="196" y="1755"/>
                  </a:lnTo>
                  <a:lnTo>
                    <a:pt x="198" y="1765"/>
                  </a:lnTo>
                  <a:lnTo>
                    <a:pt x="198" y="1765"/>
                  </a:lnTo>
                  <a:lnTo>
                    <a:pt x="196" y="1775"/>
                  </a:lnTo>
                  <a:lnTo>
                    <a:pt x="194" y="1784"/>
                  </a:lnTo>
                  <a:lnTo>
                    <a:pt x="190" y="1792"/>
                  </a:lnTo>
                  <a:lnTo>
                    <a:pt x="185" y="1797"/>
                  </a:lnTo>
                  <a:lnTo>
                    <a:pt x="179" y="1803"/>
                  </a:lnTo>
                  <a:lnTo>
                    <a:pt x="171" y="1806"/>
                  </a:lnTo>
                  <a:lnTo>
                    <a:pt x="161" y="1808"/>
                  </a:lnTo>
                  <a:lnTo>
                    <a:pt x="151" y="1810"/>
                  </a:lnTo>
                  <a:lnTo>
                    <a:pt x="151" y="1810"/>
                  </a:lnTo>
                  <a:close/>
                  <a:moveTo>
                    <a:pt x="150" y="1673"/>
                  </a:moveTo>
                  <a:lnTo>
                    <a:pt x="78" y="1673"/>
                  </a:lnTo>
                  <a:lnTo>
                    <a:pt x="78" y="1608"/>
                  </a:lnTo>
                  <a:lnTo>
                    <a:pt x="148" y="1608"/>
                  </a:lnTo>
                  <a:lnTo>
                    <a:pt x="148" y="1608"/>
                  </a:lnTo>
                  <a:lnTo>
                    <a:pt x="157" y="1609"/>
                  </a:lnTo>
                  <a:lnTo>
                    <a:pt x="166" y="1610"/>
                  </a:lnTo>
                  <a:lnTo>
                    <a:pt x="172" y="1612"/>
                  </a:lnTo>
                  <a:lnTo>
                    <a:pt x="178" y="1615"/>
                  </a:lnTo>
                  <a:lnTo>
                    <a:pt x="182" y="1621"/>
                  </a:lnTo>
                  <a:lnTo>
                    <a:pt x="185" y="1626"/>
                  </a:lnTo>
                  <a:lnTo>
                    <a:pt x="187" y="1633"/>
                  </a:lnTo>
                  <a:lnTo>
                    <a:pt x="188" y="1641"/>
                  </a:lnTo>
                  <a:lnTo>
                    <a:pt x="188" y="1641"/>
                  </a:lnTo>
                  <a:lnTo>
                    <a:pt x="188" y="1646"/>
                  </a:lnTo>
                  <a:lnTo>
                    <a:pt x="187" y="1652"/>
                  </a:lnTo>
                  <a:lnTo>
                    <a:pt x="184" y="1657"/>
                  </a:lnTo>
                  <a:lnTo>
                    <a:pt x="181" y="1662"/>
                  </a:lnTo>
                  <a:lnTo>
                    <a:pt x="175" y="1666"/>
                  </a:lnTo>
                  <a:lnTo>
                    <a:pt x="169" y="1669"/>
                  </a:lnTo>
                  <a:lnTo>
                    <a:pt x="161" y="1672"/>
                  </a:lnTo>
                  <a:lnTo>
                    <a:pt x="150" y="1673"/>
                  </a:lnTo>
                  <a:lnTo>
                    <a:pt x="150" y="1673"/>
                  </a:lnTo>
                  <a:close/>
                  <a:moveTo>
                    <a:pt x="296" y="1764"/>
                  </a:moveTo>
                  <a:lnTo>
                    <a:pt x="296" y="1639"/>
                  </a:lnTo>
                  <a:lnTo>
                    <a:pt x="351" y="1639"/>
                  </a:lnTo>
                  <a:lnTo>
                    <a:pt x="351" y="1761"/>
                  </a:lnTo>
                  <a:lnTo>
                    <a:pt x="351" y="1761"/>
                  </a:lnTo>
                  <a:lnTo>
                    <a:pt x="351" y="1773"/>
                  </a:lnTo>
                  <a:lnTo>
                    <a:pt x="353" y="1785"/>
                  </a:lnTo>
                  <a:lnTo>
                    <a:pt x="356" y="1794"/>
                  </a:lnTo>
                  <a:lnTo>
                    <a:pt x="361" y="1802"/>
                  </a:lnTo>
                  <a:lnTo>
                    <a:pt x="366" y="1807"/>
                  </a:lnTo>
                  <a:lnTo>
                    <a:pt x="373" y="1812"/>
                  </a:lnTo>
                  <a:lnTo>
                    <a:pt x="382" y="1814"/>
                  </a:lnTo>
                  <a:lnTo>
                    <a:pt x="392" y="1815"/>
                  </a:lnTo>
                  <a:lnTo>
                    <a:pt x="392" y="1815"/>
                  </a:lnTo>
                  <a:lnTo>
                    <a:pt x="402" y="1814"/>
                  </a:lnTo>
                  <a:lnTo>
                    <a:pt x="409" y="1812"/>
                  </a:lnTo>
                  <a:lnTo>
                    <a:pt x="417" y="1807"/>
                  </a:lnTo>
                  <a:lnTo>
                    <a:pt x="423" y="1802"/>
                  </a:lnTo>
                  <a:lnTo>
                    <a:pt x="427" y="1794"/>
                  </a:lnTo>
                  <a:lnTo>
                    <a:pt x="430" y="1784"/>
                  </a:lnTo>
                  <a:lnTo>
                    <a:pt x="433" y="1773"/>
                  </a:lnTo>
                  <a:lnTo>
                    <a:pt x="433" y="1761"/>
                  </a:lnTo>
                  <a:lnTo>
                    <a:pt x="433" y="1639"/>
                  </a:lnTo>
                  <a:lnTo>
                    <a:pt x="488" y="1639"/>
                  </a:lnTo>
                  <a:lnTo>
                    <a:pt x="488" y="1860"/>
                  </a:lnTo>
                  <a:lnTo>
                    <a:pt x="433" y="1860"/>
                  </a:lnTo>
                  <a:lnTo>
                    <a:pt x="433" y="1843"/>
                  </a:lnTo>
                  <a:lnTo>
                    <a:pt x="433" y="1843"/>
                  </a:lnTo>
                  <a:lnTo>
                    <a:pt x="428" y="1848"/>
                  </a:lnTo>
                  <a:lnTo>
                    <a:pt x="422" y="1853"/>
                  </a:lnTo>
                  <a:lnTo>
                    <a:pt x="416" y="1857"/>
                  </a:lnTo>
                  <a:lnTo>
                    <a:pt x="409" y="1859"/>
                  </a:lnTo>
                  <a:lnTo>
                    <a:pt x="403" y="1862"/>
                  </a:lnTo>
                  <a:lnTo>
                    <a:pt x="395" y="1864"/>
                  </a:lnTo>
                  <a:lnTo>
                    <a:pt x="387" y="1865"/>
                  </a:lnTo>
                  <a:lnTo>
                    <a:pt x="380" y="1866"/>
                  </a:lnTo>
                  <a:lnTo>
                    <a:pt x="380" y="1866"/>
                  </a:lnTo>
                  <a:lnTo>
                    <a:pt x="366" y="1865"/>
                  </a:lnTo>
                  <a:lnTo>
                    <a:pt x="355" y="1862"/>
                  </a:lnTo>
                  <a:lnTo>
                    <a:pt x="345" y="1859"/>
                  </a:lnTo>
                  <a:lnTo>
                    <a:pt x="336" y="1855"/>
                  </a:lnTo>
                  <a:lnTo>
                    <a:pt x="328" y="1849"/>
                  </a:lnTo>
                  <a:lnTo>
                    <a:pt x="321" y="1844"/>
                  </a:lnTo>
                  <a:lnTo>
                    <a:pt x="316" y="1836"/>
                  </a:lnTo>
                  <a:lnTo>
                    <a:pt x="310" y="1828"/>
                  </a:lnTo>
                  <a:lnTo>
                    <a:pt x="307" y="1821"/>
                  </a:lnTo>
                  <a:lnTo>
                    <a:pt x="304" y="1813"/>
                  </a:lnTo>
                  <a:lnTo>
                    <a:pt x="299" y="1795"/>
                  </a:lnTo>
                  <a:lnTo>
                    <a:pt x="297" y="1779"/>
                  </a:lnTo>
                  <a:lnTo>
                    <a:pt x="296" y="1764"/>
                  </a:lnTo>
                  <a:lnTo>
                    <a:pt x="296" y="1764"/>
                  </a:lnTo>
                  <a:close/>
                  <a:moveTo>
                    <a:pt x="1135" y="1860"/>
                  </a:moveTo>
                  <a:lnTo>
                    <a:pt x="1079" y="1860"/>
                  </a:lnTo>
                  <a:lnTo>
                    <a:pt x="1079" y="1639"/>
                  </a:lnTo>
                  <a:lnTo>
                    <a:pt x="1135" y="1639"/>
                  </a:lnTo>
                  <a:lnTo>
                    <a:pt x="1135" y="1657"/>
                  </a:lnTo>
                  <a:lnTo>
                    <a:pt x="1135" y="1657"/>
                  </a:lnTo>
                  <a:lnTo>
                    <a:pt x="1140" y="1652"/>
                  </a:lnTo>
                  <a:lnTo>
                    <a:pt x="1146" y="1646"/>
                  </a:lnTo>
                  <a:lnTo>
                    <a:pt x="1152" y="1643"/>
                  </a:lnTo>
                  <a:lnTo>
                    <a:pt x="1159" y="1640"/>
                  </a:lnTo>
                  <a:lnTo>
                    <a:pt x="1167" y="1636"/>
                  </a:lnTo>
                  <a:lnTo>
                    <a:pt x="1173" y="1635"/>
                  </a:lnTo>
                  <a:lnTo>
                    <a:pt x="1182" y="1634"/>
                  </a:lnTo>
                  <a:lnTo>
                    <a:pt x="1190" y="1633"/>
                  </a:lnTo>
                  <a:lnTo>
                    <a:pt x="1190" y="1633"/>
                  </a:lnTo>
                  <a:lnTo>
                    <a:pt x="1200" y="1634"/>
                  </a:lnTo>
                  <a:lnTo>
                    <a:pt x="1208" y="1635"/>
                  </a:lnTo>
                  <a:lnTo>
                    <a:pt x="1217" y="1637"/>
                  </a:lnTo>
                  <a:lnTo>
                    <a:pt x="1225" y="1640"/>
                  </a:lnTo>
                  <a:lnTo>
                    <a:pt x="1233" y="1643"/>
                  </a:lnTo>
                  <a:lnTo>
                    <a:pt x="1239" y="1648"/>
                  </a:lnTo>
                  <a:lnTo>
                    <a:pt x="1245" y="1653"/>
                  </a:lnTo>
                  <a:lnTo>
                    <a:pt x="1250" y="1659"/>
                  </a:lnTo>
                  <a:lnTo>
                    <a:pt x="1256" y="1666"/>
                  </a:lnTo>
                  <a:lnTo>
                    <a:pt x="1259" y="1674"/>
                  </a:lnTo>
                  <a:lnTo>
                    <a:pt x="1264" y="1682"/>
                  </a:lnTo>
                  <a:lnTo>
                    <a:pt x="1266" y="1690"/>
                  </a:lnTo>
                  <a:lnTo>
                    <a:pt x="1268" y="1700"/>
                  </a:lnTo>
                  <a:lnTo>
                    <a:pt x="1270" y="1711"/>
                  </a:lnTo>
                  <a:lnTo>
                    <a:pt x="1271" y="1722"/>
                  </a:lnTo>
                  <a:lnTo>
                    <a:pt x="1271" y="1734"/>
                  </a:lnTo>
                  <a:lnTo>
                    <a:pt x="1271" y="1860"/>
                  </a:lnTo>
                  <a:lnTo>
                    <a:pt x="1216" y="1860"/>
                  </a:lnTo>
                  <a:lnTo>
                    <a:pt x="1216" y="1738"/>
                  </a:lnTo>
                  <a:lnTo>
                    <a:pt x="1216" y="1738"/>
                  </a:lnTo>
                  <a:lnTo>
                    <a:pt x="1216" y="1725"/>
                  </a:lnTo>
                  <a:lnTo>
                    <a:pt x="1214" y="1714"/>
                  </a:lnTo>
                  <a:lnTo>
                    <a:pt x="1211" y="1705"/>
                  </a:lnTo>
                  <a:lnTo>
                    <a:pt x="1206" y="1697"/>
                  </a:lnTo>
                  <a:lnTo>
                    <a:pt x="1201" y="1691"/>
                  </a:lnTo>
                  <a:lnTo>
                    <a:pt x="1194" y="1687"/>
                  </a:lnTo>
                  <a:lnTo>
                    <a:pt x="1186" y="1685"/>
                  </a:lnTo>
                  <a:lnTo>
                    <a:pt x="1176" y="1684"/>
                  </a:lnTo>
                  <a:lnTo>
                    <a:pt x="1176" y="1684"/>
                  </a:lnTo>
                  <a:lnTo>
                    <a:pt x="1167" y="1685"/>
                  </a:lnTo>
                  <a:lnTo>
                    <a:pt x="1158" y="1687"/>
                  </a:lnTo>
                  <a:lnTo>
                    <a:pt x="1151" y="1691"/>
                  </a:lnTo>
                  <a:lnTo>
                    <a:pt x="1146" y="1697"/>
                  </a:lnTo>
                  <a:lnTo>
                    <a:pt x="1140" y="1705"/>
                  </a:lnTo>
                  <a:lnTo>
                    <a:pt x="1137" y="1715"/>
                  </a:lnTo>
                  <a:lnTo>
                    <a:pt x="1135" y="1726"/>
                  </a:lnTo>
                  <a:lnTo>
                    <a:pt x="1135" y="1738"/>
                  </a:lnTo>
                  <a:lnTo>
                    <a:pt x="1135" y="1860"/>
                  </a:lnTo>
                  <a:close/>
                  <a:moveTo>
                    <a:pt x="593" y="1742"/>
                  </a:moveTo>
                  <a:lnTo>
                    <a:pt x="593" y="1860"/>
                  </a:lnTo>
                  <a:lnTo>
                    <a:pt x="537" y="1860"/>
                  </a:lnTo>
                  <a:lnTo>
                    <a:pt x="537" y="1639"/>
                  </a:lnTo>
                  <a:lnTo>
                    <a:pt x="593" y="1639"/>
                  </a:lnTo>
                  <a:lnTo>
                    <a:pt x="593" y="1742"/>
                  </a:lnTo>
                  <a:close/>
                  <a:moveTo>
                    <a:pt x="641" y="1573"/>
                  </a:moveTo>
                  <a:lnTo>
                    <a:pt x="696" y="1546"/>
                  </a:lnTo>
                  <a:lnTo>
                    <a:pt x="696" y="1747"/>
                  </a:lnTo>
                  <a:lnTo>
                    <a:pt x="696" y="1860"/>
                  </a:lnTo>
                  <a:lnTo>
                    <a:pt x="641" y="1860"/>
                  </a:lnTo>
                  <a:lnTo>
                    <a:pt x="641" y="1573"/>
                  </a:lnTo>
                  <a:close/>
                  <a:moveTo>
                    <a:pt x="871" y="1654"/>
                  </a:moveTo>
                  <a:lnTo>
                    <a:pt x="871" y="1654"/>
                  </a:lnTo>
                  <a:lnTo>
                    <a:pt x="866" y="1648"/>
                  </a:lnTo>
                  <a:lnTo>
                    <a:pt x="861" y="1645"/>
                  </a:lnTo>
                  <a:lnTo>
                    <a:pt x="854" y="1641"/>
                  </a:lnTo>
                  <a:lnTo>
                    <a:pt x="849" y="1639"/>
                  </a:lnTo>
                  <a:lnTo>
                    <a:pt x="842" y="1636"/>
                  </a:lnTo>
                  <a:lnTo>
                    <a:pt x="835" y="1634"/>
                  </a:lnTo>
                  <a:lnTo>
                    <a:pt x="822" y="1633"/>
                  </a:lnTo>
                  <a:lnTo>
                    <a:pt x="822" y="1633"/>
                  </a:lnTo>
                  <a:lnTo>
                    <a:pt x="812" y="1634"/>
                  </a:lnTo>
                  <a:lnTo>
                    <a:pt x="802" y="1635"/>
                  </a:lnTo>
                  <a:lnTo>
                    <a:pt x="794" y="1637"/>
                  </a:lnTo>
                  <a:lnTo>
                    <a:pt x="786" y="1641"/>
                  </a:lnTo>
                  <a:lnTo>
                    <a:pt x="778" y="1645"/>
                  </a:lnTo>
                  <a:lnTo>
                    <a:pt x="770" y="1651"/>
                  </a:lnTo>
                  <a:lnTo>
                    <a:pt x="764" y="1657"/>
                  </a:lnTo>
                  <a:lnTo>
                    <a:pt x="758" y="1664"/>
                  </a:lnTo>
                  <a:lnTo>
                    <a:pt x="753" y="1672"/>
                  </a:lnTo>
                  <a:lnTo>
                    <a:pt x="748" y="1680"/>
                  </a:lnTo>
                  <a:lnTo>
                    <a:pt x="744" y="1689"/>
                  </a:lnTo>
                  <a:lnTo>
                    <a:pt x="741" y="1699"/>
                  </a:lnTo>
                  <a:lnTo>
                    <a:pt x="738" y="1710"/>
                  </a:lnTo>
                  <a:lnTo>
                    <a:pt x="736" y="1722"/>
                  </a:lnTo>
                  <a:lnTo>
                    <a:pt x="735" y="1734"/>
                  </a:lnTo>
                  <a:lnTo>
                    <a:pt x="735" y="1747"/>
                  </a:lnTo>
                  <a:lnTo>
                    <a:pt x="735" y="1747"/>
                  </a:lnTo>
                  <a:lnTo>
                    <a:pt x="735" y="1761"/>
                  </a:lnTo>
                  <a:lnTo>
                    <a:pt x="736" y="1773"/>
                  </a:lnTo>
                  <a:lnTo>
                    <a:pt x="738" y="1785"/>
                  </a:lnTo>
                  <a:lnTo>
                    <a:pt x="741" y="1796"/>
                  </a:lnTo>
                  <a:lnTo>
                    <a:pt x="744" y="1807"/>
                  </a:lnTo>
                  <a:lnTo>
                    <a:pt x="747" y="1817"/>
                  </a:lnTo>
                  <a:lnTo>
                    <a:pt x="752" y="1826"/>
                  </a:lnTo>
                  <a:lnTo>
                    <a:pt x="757" y="1834"/>
                  </a:lnTo>
                  <a:lnTo>
                    <a:pt x="764" y="1841"/>
                  </a:lnTo>
                  <a:lnTo>
                    <a:pt x="769" y="1847"/>
                  </a:lnTo>
                  <a:lnTo>
                    <a:pt x="777" y="1853"/>
                  </a:lnTo>
                  <a:lnTo>
                    <a:pt x="785" y="1857"/>
                  </a:lnTo>
                  <a:lnTo>
                    <a:pt x="792" y="1860"/>
                  </a:lnTo>
                  <a:lnTo>
                    <a:pt x="801" y="1864"/>
                  </a:lnTo>
                  <a:lnTo>
                    <a:pt x="811" y="1865"/>
                  </a:lnTo>
                  <a:lnTo>
                    <a:pt x="821" y="1866"/>
                  </a:lnTo>
                  <a:lnTo>
                    <a:pt x="821" y="1866"/>
                  </a:lnTo>
                  <a:lnTo>
                    <a:pt x="828" y="1865"/>
                  </a:lnTo>
                  <a:lnTo>
                    <a:pt x="834" y="1864"/>
                  </a:lnTo>
                  <a:lnTo>
                    <a:pt x="841" y="1862"/>
                  </a:lnTo>
                  <a:lnTo>
                    <a:pt x="848" y="1860"/>
                  </a:lnTo>
                  <a:lnTo>
                    <a:pt x="853" y="1857"/>
                  </a:lnTo>
                  <a:lnTo>
                    <a:pt x="860" y="1854"/>
                  </a:lnTo>
                  <a:lnTo>
                    <a:pt x="865" y="1849"/>
                  </a:lnTo>
                  <a:lnTo>
                    <a:pt x="871" y="1844"/>
                  </a:lnTo>
                  <a:lnTo>
                    <a:pt x="871" y="1860"/>
                  </a:lnTo>
                  <a:lnTo>
                    <a:pt x="926" y="1860"/>
                  </a:lnTo>
                  <a:lnTo>
                    <a:pt x="926" y="1546"/>
                  </a:lnTo>
                  <a:lnTo>
                    <a:pt x="871" y="1573"/>
                  </a:lnTo>
                  <a:lnTo>
                    <a:pt x="871" y="1654"/>
                  </a:lnTo>
                  <a:close/>
                  <a:moveTo>
                    <a:pt x="832" y="1815"/>
                  </a:moveTo>
                  <a:lnTo>
                    <a:pt x="832" y="1815"/>
                  </a:lnTo>
                  <a:lnTo>
                    <a:pt x="826" y="1814"/>
                  </a:lnTo>
                  <a:lnTo>
                    <a:pt x="818" y="1812"/>
                  </a:lnTo>
                  <a:lnTo>
                    <a:pt x="811" y="1808"/>
                  </a:lnTo>
                  <a:lnTo>
                    <a:pt x="805" y="1802"/>
                  </a:lnTo>
                  <a:lnTo>
                    <a:pt x="799" y="1793"/>
                  </a:lnTo>
                  <a:lnTo>
                    <a:pt x="795" y="1781"/>
                  </a:lnTo>
                  <a:lnTo>
                    <a:pt x="791" y="1765"/>
                  </a:lnTo>
                  <a:lnTo>
                    <a:pt x="790" y="1746"/>
                  </a:lnTo>
                  <a:lnTo>
                    <a:pt x="790" y="1746"/>
                  </a:lnTo>
                  <a:lnTo>
                    <a:pt x="791" y="1728"/>
                  </a:lnTo>
                  <a:lnTo>
                    <a:pt x="795" y="1715"/>
                  </a:lnTo>
                  <a:lnTo>
                    <a:pt x="799" y="1704"/>
                  </a:lnTo>
                  <a:lnTo>
                    <a:pt x="805" y="1696"/>
                  </a:lnTo>
                  <a:lnTo>
                    <a:pt x="810" y="1689"/>
                  </a:lnTo>
                  <a:lnTo>
                    <a:pt x="818" y="1686"/>
                  </a:lnTo>
                  <a:lnTo>
                    <a:pt x="824" y="1684"/>
                  </a:lnTo>
                  <a:lnTo>
                    <a:pt x="832" y="1684"/>
                  </a:lnTo>
                  <a:lnTo>
                    <a:pt x="832" y="1684"/>
                  </a:lnTo>
                  <a:lnTo>
                    <a:pt x="839" y="1684"/>
                  </a:lnTo>
                  <a:lnTo>
                    <a:pt x="845" y="1686"/>
                  </a:lnTo>
                  <a:lnTo>
                    <a:pt x="852" y="1688"/>
                  </a:lnTo>
                  <a:lnTo>
                    <a:pt x="856" y="1691"/>
                  </a:lnTo>
                  <a:lnTo>
                    <a:pt x="861" y="1695"/>
                  </a:lnTo>
                  <a:lnTo>
                    <a:pt x="865" y="1698"/>
                  </a:lnTo>
                  <a:lnTo>
                    <a:pt x="871" y="1706"/>
                  </a:lnTo>
                  <a:lnTo>
                    <a:pt x="871" y="1793"/>
                  </a:lnTo>
                  <a:lnTo>
                    <a:pt x="871" y="1793"/>
                  </a:lnTo>
                  <a:lnTo>
                    <a:pt x="864" y="1801"/>
                  </a:lnTo>
                  <a:lnTo>
                    <a:pt x="856" y="1807"/>
                  </a:lnTo>
                  <a:lnTo>
                    <a:pt x="852" y="1811"/>
                  </a:lnTo>
                  <a:lnTo>
                    <a:pt x="845" y="1813"/>
                  </a:lnTo>
                  <a:lnTo>
                    <a:pt x="840" y="1814"/>
                  </a:lnTo>
                  <a:lnTo>
                    <a:pt x="832" y="1815"/>
                  </a:lnTo>
                  <a:lnTo>
                    <a:pt x="832" y="1815"/>
                  </a:lnTo>
                  <a:close/>
                  <a:moveTo>
                    <a:pt x="2069" y="1633"/>
                  </a:moveTo>
                  <a:lnTo>
                    <a:pt x="2069" y="1633"/>
                  </a:lnTo>
                  <a:lnTo>
                    <a:pt x="2064" y="1634"/>
                  </a:lnTo>
                  <a:lnTo>
                    <a:pt x="2057" y="1635"/>
                  </a:lnTo>
                  <a:lnTo>
                    <a:pt x="2044" y="1639"/>
                  </a:lnTo>
                  <a:lnTo>
                    <a:pt x="2032" y="1645"/>
                  </a:lnTo>
                  <a:lnTo>
                    <a:pt x="2021" y="1654"/>
                  </a:lnTo>
                  <a:lnTo>
                    <a:pt x="2021" y="1551"/>
                  </a:lnTo>
                  <a:lnTo>
                    <a:pt x="1966" y="1579"/>
                  </a:lnTo>
                  <a:lnTo>
                    <a:pt x="1966" y="1860"/>
                  </a:lnTo>
                  <a:lnTo>
                    <a:pt x="2021" y="1860"/>
                  </a:lnTo>
                  <a:lnTo>
                    <a:pt x="2021" y="1844"/>
                  </a:lnTo>
                  <a:lnTo>
                    <a:pt x="2021" y="1844"/>
                  </a:lnTo>
                  <a:lnTo>
                    <a:pt x="2025" y="1849"/>
                  </a:lnTo>
                  <a:lnTo>
                    <a:pt x="2032" y="1854"/>
                  </a:lnTo>
                  <a:lnTo>
                    <a:pt x="2037" y="1857"/>
                  </a:lnTo>
                  <a:lnTo>
                    <a:pt x="2044" y="1860"/>
                  </a:lnTo>
                  <a:lnTo>
                    <a:pt x="2049" y="1862"/>
                  </a:lnTo>
                  <a:lnTo>
                    <a:pt x="2057" y="1864"/>
                  </a:lnTo>
                  <a:lnTo>
                    <a:pt x="2064" y="1865"/>
                  </a:lnTo>
                  <a:lnTo>
                    <a:pt x="2070" y="1866"/>
                  </a:lnTo>
                  <a:lnTo>
                    <a:pt x="2070" y="1866"/>
                  </a:lnTo>
                  <a:lnTo>
                    <a:pt x="2080" y="1865"/>
                  </a:lnTo>
                  <a:lnTo>
                    <a:pt x="2090" y="1864"/>
                  </a:lnTo>
                  <a:lnTo>
                    <a:pt x="2099" y="1861"/>
                  </a:lnTo>
                  <a:lnTo>
                    <a:pt x="2108" y="1857"/>
                  </a:lnTo>
                  <a:lnTo>
                    <a:pt x="2116" y="1853"/>
                  </a:lnTo>
                  <a:lnTo>
                    <a:pt x="2122" y="1848"/>
                  </a:lnTo>
                  <a:lnTo>
                    <a:pt x="2129" y="1841"/>
                  </a:lnTo>
                  <a:lnTo>
                    <a:pt x="2134" y="1835"/>
                  </a:lnTo>
                  <a:lnTo>
                    <a:pt x="2140" y="1826"/>
                  </a:lnTo>
                  <a:lnTo>
                    <a:pt x="2144" y="1817"/>
                  </a:lnTo>
                  <a:lnTo>
                    <a:pt x="2148" y="1807"/>
                  </a:lnTo>
                  <a:lnTo>
                    <a:pt x="2151" y="1797"/>
                  </a:lnTo>
                  <a:lnTo>
                    <a:pt x="2154" y="1786"/>
                  </a:lnTo>
                  <a:lnTo>
                    <a:pt x="2155" y="1774"/>
                  </a:lnTo>
                  <a:lnTo>
                    <a:pt x="2157" y="1761"/>
                  </a:lnTo>
                  <a:lnTo>
                    <a:pt x="2158" y="1747"/>
                  </a:lnTo>
                  <a:lnTo>
                    <a:pt x="2158" y="1747"/>
                  </a:lnTo>
                  <a:lnTo>
                    <a:pt x="2157" y="1734"/>
                  </a:lnTo>
                  <a:lnTo>
                    <a:pt x="2155" y="1722"/>
                  </a:lnTo>
                  <a:lnTo>
                    <a:pt x="2153" y="1710"/>
                  </a:lnTo>
                  <a:lnTo>
                    <a:pt x="2151" y="1699"/>
                  </a:lnTo>
                  <a:lnTo>
                    <a:pt x="2148" y="1689"/>
                  </a:lnTo>
                  <a:lnTo>
                    <a:pt x="2143" y="1680"/>
                  </a:lnTo>
                  <a:lnTo>
                    <a:pt x="2139" y="1672"/>
                  </a:lnTo>
                  <a:lnTo>
                    <a:pt x="2133" y="1664"/>
                  </a:lnTo>
                  <a:lnTo>
                    <a:pt x="2128" y="1657"/>
                  </a:lnTo>
                  <a:lnTo>
                    <a:pt x="2121" y="1651"/>
                  </a:lnTo>
                  <a:lnTo>
                    <a:pt x="2113" y="1645"/>
                  </a:lnTo>
                  <a:lnTo>
                    <a:pt x="2106" y="1641"/>
                  </a:lnTo>
                  <a:lnTo>
                    <a:pt x="2098" y="1637"/>
                  </a:lnTo>
                  <a:lnTo>
                    <a:pt x="2089" y="1635"/>
                  </a:lnTo>
                  <a:lnTo>
                    <a:pt x="2079" y="1634"/>
                  </a:lnTo>
                  <a:lnTo>
                    <a:pt x="2069" y="1633"/>
                  </a:lnTo>
                  <a:lnTo>
                    <a:pt x="2069" y="1633"/>
                  </a:lnTo>
                  <a:close/>
                  <a:moveTo>
                    <a:pt x="2059" y="1684"/>
                  </a:moveTo>
                  <a:lnTo>
                    <a:pt x="2059" y="1684"/>
                  </a:lnTo>
                  <a:lnTo>
                    <a:pt x="2067" y="1685"/>
                  </a:lnTo>
                  <a:lnTo>
                    <a:pt x="2075" y="1687"/>
                  </a:lnTo>
                  <a:lnTo>
                    <a:pt x="2081" y="1691"/>
                  </a:lnTo>
                  <a:lnTo>
                    <a:pt x="2088" y="1698"/>
                  </a:lnTo>
                  <a:lnTo>
                    <a:pt x="2094" y="1706"/>
                  </a:lnTo>
                  <a:lnTo>
                    <a:pt x="2097" y="1717"/>
                  </a:lnTo>
                  <a:lnTo>
                    <a:pt x="2100" y="1730"/>
                  </a:lnTo>
                  <a:lnTo>
                    <a:pt x="2101" y="1746"/>
                  </a:lnTo>
                  <a:lnTo>
                    <a:pt x="2101" y="1746"/>
                  </a:lnTo>
                  <a:lnTo>
                    <a:pt x="2100" y="1762"/>
                  </a:lnTo>
                  <a:lnTo>
                    <a:pt x="2098" y="1776"/>
                  </a:lnTo>
                  <a:lnTo>
                    <a:pt x="2096" y="1787"/>
                  </a:lnTo>
                  <a:lnTo>
                    <a:pt x="2091" y="1797"/>
                  </a:lnTo>
                  <a:lnTo>
                    <a:pt x="2085" y="1805"/>
                  </a:lnTo>
                  <a:lnTo>
                    <a:pt x="2078" y="1811"/>
                  </a:lnTo>
                  <a:lnTo>
                    <a:pt x="2070" y="1814"/>
                  </a:lnTo>
                  <a:lnTo>
                    <a:pt x="2061" y="1815"/>
                  </a:lnTo>
                  <a:lnTo>
                    <a:pt x="2061" y="1815"/>
                  </a:lnTo>
                  <a:lnTo>
                    <a:pt x="2053" y="1814"/>
                  </a:lnTo>
                  <a:lnTo>
                    <a:pt x="2046" y="1813"/>
                  </a:lnTo>
                  <a:lnTo>
                    <a:pt x="2041" y="1810"/>
                  </a:lnTo>
                  <a:lnTo>
                    <a:pt x="2035" y="1807"/>
                  </a:lnTo>
                  <a:lnTo>
                    <a:pt x="2026" y="1800"/>
                  </a:lnTo>
                  <a:lnTo>
                    <a:pt x="2021" y="1794"/>
                  </a:lnTo>
                  <a:lnTo>
                    <a:pt x="2021" y="1706"/>
                  </a:lnTo>
                  <a:lnTo>
                    <a:pt x="2021" y="1706"/>
                  </a:lnTo>
                  <a:lnTo>
                    <a:pt x="2024" y="1701"/>
                  </a:lnTo>
                  <a:lnTo>
                    <a:pt x="2029" y="1697"/>
                  </a:lnTo>
                  <a:lnTo>
                    <a:pt x="2033" y="1693"/>
                  </a:lnTo>
                  <a:lnTo>
                    <a:pt x="2037" y="1689"/>
                  </a:lnTo>
                  <a:lnTo>
                    <a:pt x="2043" y="1687"/>
                  </a:lnTo>
                  <a:lnTo>
                    <a:pt x="2048" y="1685"/>
                  </a:lnTo>
                  <a:lnTo>
                    <a:pt x="2054" y="1684"/>
                  </a:lnTo>
                  <a:lnTo>
                    <a:pt x="2059" y="1684"/>
                  </a:lnTo>
                  <a:lnTo>
                    <a:pt x="2059" y="1684"/>
                  </a:lnTo>
                  <a:close/>
                  <a:moveTo>
                    <a:pt x="1445" y="1654"/>
                  </a:moveTo>
                  <a:lnTo>
                    <a:pt x="1445" y="1654"/>
                  </a:lnTo>
                  <a:lnTo>
                    <a:pt x="1440" y="1650"/>
                  </a:lnTo>
                  <a:lnTo>
                    <a:pt x="1435" y="1645"/>
                  </a:lnTo>
                  <a:lnTo>
                    <a:pt x="1428" y="1642"/>
                  </a:lnTo>
                  <a:lnTo>
                    <a:pt x="1423" y="1639"/>
                  </a:lnTo>
                  <a:lnTo>
                    <a:pt x="1416" y="1636"/>
                  </a:lnTo>
                  <a:lnTo>
                    <a:pt x="1409" y="1634"/>
                  </a:lnTo>
                  <a:lnTo>
                    <a:pt x="1403" y="1634"/>
                  </a:lnTo>
                  <a:lnTo>
                    <a:pt x="1396" y="1633"/>
                  </a:lnTo>
                  <a:lnTo>
                    <a:pt x="1396" y="1633"/>
                  </a:lnTo>
                  <a:lnTo>
                    <a:pt x="1386" y="1634"/>
                  </a:lnTo>
                  <a:lnTo>
                    <a:pt x="1376" y="1635"/>
                  </a:lnTo>
                  <a:lnTo>
                    <a:pt x="1367" y="1637"/>
                  </a:lnTo>
                  <a:lnTo>
                    <a:pt x="1360" y="1641"/>
                  </a:lnTo>
                  <a:lnTo>
                    <a:pt x="1352" y="1645"/>
                  </a:lnTo>
                  <a:lnTo>
                    <a:pt x="1344" y="1651"/>
                  </a:lnTo>
                  <a:lnTo>
                    <a:pt x="1338" y="1657"/>
                  </a:lnTo>
                  <a:lnTo>
                    <a:pt x="1332" y="1664"/>
                  </a:lnTo>
                  <a:lnTo>
                    <a:pt x="1327" y="1672"/>
                  </a:lnTo>
                  <a:lnTo>
                    <a:pt x="1322" y="1680"/>
                  </a:lnTo>
                  <a:lnTo>
                    <a:pt x="1318" y="1689"/>
                  </a:lnTo>
                  <a:lnTo>
                    <a:pt x="1314" y="1699"/>
                  </a:lnTo>
                  <a:lnTo>
                    <a:pt x="1312" y="1710"/>
                  </a:lnTo>
                  <a:lnTo>
                    <a:pt x="1310" y="1722"/>
                  </a:lnTo>
                  <a:lnTo>
                    <a:pt x="1309" y="1734"/>
                  </a:lnTo>
                  <a:lnTo>
                    <a:pt x="1309" y="1747"/>
                  </a:lnTo>
                  <a:lnTo>
                    <a:pt x="1309" y="1747"/>
                  </a:lnTo>
                  <a:lnTo>
                    <a:pt x="1309" y="1761"/>
                  </a:lnTo>
                  <a:lnTo>
                    <a:pt x="1310" y="1773"/>
                  </a:lnTo>
                  <a:lnTo>
                    <a:pt x="1312" y="1785"/>
                  </a:lnTo>
                  <a:lnTo>
                    <a:pt x="1314" y="1796"/>
                  </a:lnTo>
                  <a:lnTo>
                    <a:pt x="1318" y="1807"/>
                  </a:lnTo>
                  <a:lnTo>
                    <a:pt x="1321" y="1817"/>
                  </a:lnTo>
                  <a:lnTo>
                    <a:pt x="1327" y="1826"/>
                  </a:lnTo>
                  <a:lnTo>
                    <a:pt x="1331" y="1834"/>
                  </a:lnTo>
                  <a:lnTo>
                    <a:pt x="1338" y="1841"/>
                  </a:lnTo>
                  <a:lnTo>
                    <a:pt x="1343" y="1847"/>
                  </a:lnTo>
                  <a:lnTo>
                    <a:pt x="1351" y="1853"/>
                  </a:lnTo>
                  <a:lnTo>
                    <a:pt x="1359" y="1857"/>
                  </a:lnTo>
                  <a:lnTo>
                    <a:pt x="1366" y="1860"/>
                  </a:lnTo>
                  <a:lnTo>
                    <a:pt x="1375" y="1864"/>
                  </a:lnTo>
                  <a:lnTo>
                    <a:pt x="1385" y="1865"/>
                  </a:lnTo>
                  <a:lnTo>
                    <a:pt x="1395" y="1865"/>
                  </a:lnTo>
                  <a:lnTo>
                    <a:pt x="1395" y="1865"/>
                  </a:lnTo>
                  <a:lnTo>
                    <a:pt x="1402" y="1865"/>
                  </a:lnTo>
                  <a:lnTo>
                    <a:pt x="1408" y="1864"/>
                  </a:lnTo>
                  <a:lnTo>
                    <a:pt x="1415" y="1862"/>
                  </a:lnTo>
                  <a:lnTo>
                    <a:pt x="1421" y="1860"/>
                  </a:lnTo>
                  <a:lnTo>
                    <a:pt x="1428" y="1857"/>
                  </a:lnTo>
                  <a:lnTo>
                    <a:pt x="1434" y="1853"/>
                  </a:lnTo>
                  <a:lnTo>
                    <a:pt x="1439" y="1849"/>
                  </a:lnTo>
                  <a:lnTo>
                    <a:pt x="1445" y="1844"/>
                  </a:lnTo>
                  <a:lnTo>
                    <a:pt x="1445" y="1849"/>
                  </a:lnTo>
                  <a:lnTo>
                    <a:pt x="1445" y="1849"/>
                  </a:lnTo>
                  <a:lnTo>
                    <a:pt x="1445" y="1858"/>
                  </a:lnTo>
                  <a:lnTo>
                    <a:pt x="1444" y="1868"/>
                  </a:lnTo>
                  <a:lnTo>
                    <a:pt x="1441" y="1878"/>
                  </a:lnTo>
                  <a:lnTo>
                    <a:pt x="1439" y="1882"/>
                  </a:lnTo>
                  <a:lnTo>
                    <a:pt x="1436" y="1887"/>
                  </a:lnTo>
                  <a:lnTo>
                    <a:pt x="1433" y="1891"/>
                  </a:lnTo>
                  <a:lnTo>
                    <a:pt x="1428" y="1896"/>
                  </a:lnTo>
                  <a:lnTo>
                    <a:pt x="1421" y="1899"/>
                  </a:lnTo>
                  <a:lnTo>
                    <a:pt x="1415" y="1901"/>
                  </a:lnTo>
                  <a:lnTo>
                    <a:pt x="1407" y="1904"/>
                  </a:lnTo>
                  <a:lnTo>
                    <a:pt x="1397" y="1905"/>
                  </a:lnTo>
                  <a:lnTo>
                    <a:pt x="1386" y="1908"/>
                  </a:lnTo>
                  <a:lnTo>
                    <a:pt x="1374" y="1908"/>
                  </a:lnTo>
                  <a:lnTo>
                    <a:pt x="1372" y="1908"/>
                  </a:lnTo>
                  <a:lnTo>
                    <a:pt x="1391" y="1951"/>
                  </a:lnTo>
                  <a:lnTo>
                    <a:pt x="1392" y="1951"/>
                  </a:lnTo>
                  <a:lnTo>
                    <a:pt x="1392" y="1951"/>
                  </a:lnTo>
                  <a:lnTo>
                    <a:pt x="1405" y="1951"/>
                  </a:lnTo>
                  <a:lnTo>
                    <a:pt x="1417" y="1948"/>
                  </a:lnTo>
                  <a:lnTo>
                    <a:pt x="1429" y="1946"/>
                  </a:lnTo>
                  <a:lnTo>
                    <a:pt x="1439" y="1943"/>
                  </a:lnTo>
                  <a:lnTo>
                    <a:pt x="1449" y="1940"/>
                  </a:lnTo>
                  <a:lnTo>
                    <a:pt x="1458" y="1935"/>
                  </a:lnTo>
                  <a:lnTo>
                    <a:pt x="1466" y="1929"/>
                  </a:lnTo>
                  <a:lnTo>
                    <a:pt x="1473" y="1923"/>
                  </a:lnTo>
                  <a:lnTo>
                    <a:pt x="1480" y="1915"/>
                  </a:lnTo>
                  <a:lnTo>
                    <a:pt x="1484" y="1907"/>
                  </a:lnTo>
                  <a:lnTo>
                    <a:pt x="1490" y="1898"/>
                  </a:lnTo>
                  <a:lnTo>
                    <a:pt x="1493" y="1888"/>
                  </a:lnTo>
                  <a:lnTo>
                    <a:pt x="1497" y="1877"/>
                  </a:lnTo>
                  <a:lnTo>
                    <a:pt x="1499" y="1866"/>
                  </a:lnTo>
                  <a:lnTo>
                    <a:pt x="1500" y="1854"/>
                  </a:lnTo>
                  <a:lnTo>
                    <a:pt x="1500" y="1839"/>
                  </a:lnTo>
                  <a:lnTo>
                    <a:pt x="1500" y="1639"/>
                  </a:lnTo>
                  <a:lnTo>
                    <a:pt x="1445" y="1639"/>
                  </a:lnTo>
                  <a:lnTo>
                    <a:pt x="1445" y="1654"/>
                  </a:lnTo>
                  <a:close/>
                  <a:moveTo>
                    <a:pt x="1445" y="1706"/>
                  </a:moveTo>
                  <a:lnTo>
                    <a:pt x="1445" y="1793"/>
                  </a:lnTo>
                  <a:lnTo>
                    <a:pt x="1445" y="1793"/>
                  </a:lnTo>
                  <a:lnTo>
                    <a:pt x="1438" y="1801"/>
                  </a:lnTo>
                  <a:lnTo>
                    <a:pt x="1429" y="1808"/>
                  </a:lnTo>
                  <a:lnTo>
                    <a:pt x="1425" y="1811"/>
                  </a:lnTo>
                  <a:lnTo>
                    <a:pt x="1419" y="1813"/>
                  </a:lnTo>
                  <a:lnTo>
                    <a:pt x="1413" y="1814"/>
                  </a:lnTo>
                  <a:lnTo>
                    <a:pt x="1406" y="1815"/>
                  </a:lnTo>
                  <a:lnTo>
                    <a:pt x="1406" y="1815"/>
                  </a:lnTo>
                  <a:lnTo>
                    <a:pt x="1398" y="1814"/>
                  </a:lnTo>
                  <a:lnTo>
                    <a:pt x="1392" y="1812"/>
                  </a:lnTo>
                  <a:lnTo>
                    <a:pt x="1384" y="1807"/>
                  </a:lnTo>
                  <a:lnTo>
                    <a:pt x="1378" y="1802"/>
                  </a:lnTo>
                  <a:lnTo>
                    <a:pt x="1373" y="1793"/>
                  </a:lnTo>
                  <a:lnTo>
                    <a:pt x="1369" y="1781"/>
                  </a:lnTo>
                  <a:lnTo>
                    <a:pt x="1365" y="1765"/>
                  </a:lnTo>
                  <a:lnTo>
                    <a:pt x="1364" y="1746"/>
                  </a:lnTo>
                  <a:lnTo>
                    <a:pt x="1364" y="1746"/>
                  </a:lnTo>
                  <a:lnTo>
                    <a:pt x="1365" y="1728"/>
                  </a:lnTo>
                  <a:lnTo>
                    <a:pt x="1369" y="1715"/>
                  </a:lnTo>
                  <a:lnTo>
                    <a:pt x="1373" y="1704"/>
                  </a:lnTo>
                  <a:lnTo>
                    <a:pt x="1378" y="1696"/>
                  </a:lnTo>
                  <a:lnTo>
                    <a:pt x="1384" y="1689"/>
                  </a:lnTo>
                  <a:lnTo>
                    <a:pt x="1392" y="1686"/>
                  </a:lnTo>
                  <a:lnTo>
                    <a:pt x="1398" y="1684"/>
                  </a:lnTo>
                  <a:lnTo>
                    <a:pt x="1406" y="1684"/>
                  </a:lnTo>
                  <a:lnTo>
                    <a:pt x="1406" y="1684"/>
                  </a:lnTo>
                  <a:lnTo>
                    <a:pt x="1413" y="1684"/>
                  </a:lnTo>
                  <a:lnTo>
                    <a:pt x="1419" y="1686"/>
                  </a:lnTo>
                  <a:lnTo>
                    <a:pt x="1426" y="1688"/>
                  </a:lnTo>
                  <a:lnTo>
                    <a:pt x="1430" y="1690"/>
                  </a:lnTo>
                  <a:lnTo>
                    <a:pt x="1435" y="1695"/>
                  </a:lnTo>
                  <a:lnTo>
                    <a:pt x="1439" y="1698"/>
                  </a:lnTo>
                  <a:lnTo>
                    <a:pt x="1445" y="1706"/>
                  </a:lnTo>
                  <a:lnTo>
                    <a:pt x="1445" y="1706"/>
                  </a:lnTo>
                  <a:close/>
                  <a:moveTo>
                    <a:pt x="1671" y="1693"/>
                  </a:moveTo>
                  <a:lnTo>
                    <a:pt x="1671" y="1693"/>
                  </a:lnTo>
                  <a:lnTo>
                    <a:pt x="1684" y="1686"/>
                  </a:lnTo>
                  <a:lnTo>
                    <a:pt x="1697" y="1682"/>
                  </a:lnTo>
                  <a:lnTo>
                    <a:pt x="1712" y="1678"/>
                  </a:lnTo>
                  <a:lnTo>
                    <a:pt x="1727" y="1677"/>
                  </a:lnTo>
                  <a:lnTo>
                    <a:pt x="1727" y="1677"/>
                  </a:lnTo>
                  <a:lnTo>
                    <a:pt x="1737" y="1678"/>
                  </a:lnTo>
                  <a:lnTo>
                    <a:pt x="1745" y="1679"/>
                  </a:lnTo>
                  <a:lnTo>
                    <a:pt x="1751" y="1682"/>
                  </a:lnTo>
                  <a:lnTo>
                    <a:pt x="1757" y="1686"/>
                  </a:lnTo>
                  <a:lnTo>
                    <a:pt x="1761" y="1690"/>
                  </a:lnTo>
                  <a:lnTo>
                    <a:pt x="1765" y="1696"/>
                  </a:lnTo>
                  <a:lnTo>
                    <a:pt x="1767" y="1701"/>
                  </a:lnTo>
                  <a:lnTo>
                    <a:pt x="1767" y="1709"/>
                  </a:lnTo>
                  <a:lnTo>
                    <a:pt x="1767" y="1725"/>
                  </a:lnTo>
                  <a:lnTo>
                    <a:pt x="1767" y="1725"/>
                  </a:lnTo>
                  <a:lnTo>
                    <a:pt x="1757" y="1720"/>
                  </a:lnTo>
                  <a:lnTo>
                    <a:pt x="1745" y="1717"/>
                  </a:lnTo>
                  <a:lnTo>
                    <a:pt x="1733" y="1715"/>
                  </a:lnTo>
                  <a:lnTo>
                    <a:pt x="1719" y="1714"/>
                  </a:lnTo>
                  <a:lnTo>
                    <a:pt x="1719" y="1714"/>
                  </a:lnTo>
                  <a:lnTo>
                    <a:pt x="1704" y="1715"/>
                  </a:lnTo>
                  <a:lnTo>
                    <a:pt x="1689" y="1718"/>
                  </a:lnTo>
                  <a:lnTo>
                    <a:pt x="1674" y="1722"/>
                  </a:lnTo>
                  <a:lnTo>
                    <a:pt x="1667" y="1726"/>
                  </a:lnTo>
                  <a:lnTo>
                    <a:pt x="1660" y="1730"/>
                  </a:lnTo>
                  <a:lnTo>
                    <a:pt x="1654" y="1734"/>
                  </a:lnTo>
                  <a:lnTo>
                    <a:pt x="1649" y="1740"/>
                  </a:lnTo>
                  <a:lnTo>
                    <a:pt x="1643" y="1746"/>
                  </a:lnTo>
                  <a:lnTo>
                    <a:pt x="1639" y="1752"/>
                  </a:lnTo>
                  <a:lnTo>
                    <a:pt x="1636" y="1760"/>
                  </a:lnTo>
                  <a:lnTo>
                    <a:pt x="1633" y="1769"/>
                  </a:lnTo>
                  <a:lnTo>
                    <a:pt x="1632" y="1778"/>
                  </a:lnTo>
                  <a:lnTo>
                    <a:pt x="1631" y="1786"/>
                  </a:lnTo>
                  <a:lnTo>
                    <a:pt x="1631" y="1786"/>
                  </a:lnTo>
                  <a:lnTo>
                    <a:pt x="1632" y="1797"/>
                  </a:lnTo>
                  <a:lnTo>
                    <a:pt x="1633" y="1807"/>
                  </a:lnTo>
                  <a:lnTo>
                    <a:pt x="1636" y="1815"/>
                  </a:lnTo>
                  <a:lnTo>
                    <a:pt x="1639" y="1824"/>
                  </a:lnTo>
                  <a:lnTo>
                    <a:pt x="1642" y="1830"/>
                  </a:lnTo>
                  <a:lnTo>
                    <a:pt x="1648" y="1837"/>
                  </a:lnTo>
                  <a:lnTo>
                    <a:pt x="1652" y="1843"/>
                  </a:lnTo>
                  <a:lnTo>
                    <a:pt x="1659" y="1848"/>
                  </a:lnTo>
                  <a:lnTo>
                    <a:pt x="1664" y="1853"/>
                  </a:lnTo>
                  <a:lnTo>
                    <a:pt x="1671" y="1856"/>
                  </a:lnTo>
                  <a:lnTo>
                    <a:pt x="1685" y="1861"/>
                  </a:lnTo>
                  <a:lnTo>
                    <a:pt x="1700" y="1865"/>
                  </a:lnTo>
                  <a:lnTo>
                    <a:pt x="1714" y="1866"/>
                  </a:lnTo>
                  <a:lnTo>
                    <a:pt x="1714" y="1866"/>
                  </a:lnTo>
                  <a:lnTo>
                    <a:pt x="1726" y="1864"/>
                  </a:lnTo>
                  <a:lnTo>
                    <a:pt x="1734" y="1862"/>
                  </a:lnTo>
                  <a:lnTo>
                    <a:pt x="1740" y="1860"/>
                  </a:lnTo>
                  <a:lnTo>
                    <a:pt x="1748" y="1857"/>
                  </a:lnTo>
                  <a:lnTo>
                    <a:pt x="1755" y="1853"/>
                  </a:lnTo>
                  <a:lnTo>
                    <a:pt x="1761" y="1848"/>
                  </a:lnTo>
                  <a:lnTo>
                    <a:pt x="1767" y="1843"/>
                  </a:lnTo>
                  <a:lnTo>
                    <a:pt x="1767" y="1860"/>
                  </a:lnTo>
                  <a:lnTo>
                    <a:pt x="1822" y="1860"/>
                  </a:lnTo>
                  <a:lnTo>
                    <a:pt x="1822" y="1710"/>
                  </a:lnTo>
                  <a:lnTo>
                    <a:pt x="1822" y="1710"/>
                  </a:lnTo>
                  <a:lnTo>
                    <a:pt x="1822" y="1701"/>
                  </a:lnTo>
                  <a:lnTo>
                    <a:pt x="1821" y="1694"/>
                  </a:lnTo>
                  <a:lnTo>
                    <a:pt x="1819" y="1686"/>
                  </a:lnTo>
                  <a:lnTo>
                    <a:pt x="1817" y="1678"/>
                  </a:lnTo>
                  <a:lnTo>
                    <a:pt x="1812" y="1672"/>
                  </a:lnTo>
                  <a:lnTo>
                    <a:pt x="1809" y="1665"/>
                  </a:lnTo>
                  <a:lnTo>
                    <a:pt x="1803" y="1659"/>
                  </a:lnTo>
                  <a:lnTo>
                    <a:pt x="1798" y="1654"/>
                  </a:lnTo>
                  <a:lnTo>
                    <a:pt x="1792" y="1650"/>
                  </a:lnTo>
                  <a:lnTo>
                    <a:pt x="1786" y="1645"/>
                  </a:lnTo>
                  <a:lnTo>
                    <a:pt x="1778" y="1642"/>
                  </a:lnTo>
                  <a:lnTo>
                    <a:pt x="1770" y="1639"/>
                  </a:lnTo>
                  <a:lnTo>
                    <a:pt x="1761" y="1636"/>
                  </a:lnTo>
                  <a:lnTo>
                    <a:pt x="1753" y="1635"/>
                  </a:lnTo>
                  <a:lnTo>
                    <a:pt x="1743" y="1634"/>
                  </a:lnTo>
                  <a:lnTo>
                    <a:pt x="1733" y="1633"/>
                  </a:lnTo>
                  <a:lnTo>
                    <a:pt x="1733" y="1633"/>
                  </a:lnTo>
                  <a:lnTo>
                    <a:pt x="1721" y="1634"/>
                  </a:lnTo>
                  <a:lnTo>
                    <a:pt x="1711" y="1634"/>
                  </a:lnTo>
                  <a:lnTo>
                    <a:pt x="1700" y="1636"/>
                  </a:lnTo>
                  <a:lnTo>
                    <a:pt x="1689" y="1639"/>
                  </a:lnTo>
                  <a:lnTo>
                    <a:pt x="1679" y="1642"/>
                  </a:lnTo>
                  <a:lnTo>
                    <a:pt x="1669" y="1645"/>
                  </a:lnTo>
                  <a:lnTo>
                    <a:pt x="1659" y="1650"/>
                  </a:lnTo>
                  <a:lnTo>
                    <a:pt x="1649" y="1655"/>
                  </a:lnTo>
                  <a:lnTo>
                    <a:pt x="1671" y="1693"/>
                  </a:lnTo>
                  <a:close/>
                  <a:moveTo>
                    <a:pt x="1686" y="1786"/>
                  </a:moveTo>
                  <a:lnTo>
                    <a:pt x="1686" y="1786"/>
                  </a:lnTo>
                  <a:lnTo>
                    <a:pt x="1686" y="1780"/>
                  </a:lnTo>
                  <a:lnTo>
                    <a:pt x="1689" y="1773"/>
                  </a:lnTo>
                  <a:lnTo>
                    <a:pt x="1692" y="1768"/>
                  </a:lnTo>
                  <a:lnTo>
                    <a:pt x="1696" y="1763"/>
                  </a:lnTo>
                  <a:lnTo>
                    <a:pt x="1702" y="1760"/>
                  </a:lnTo>
                  <a:lnTo>
                    <a:pt x="1708" y="1758"/>
                  </a:lnTo>
                  <a:lnTo>
                    <a:pt x="1716" y="1755"/>
                  </a:lnTo>
                  <a:lnTo>
                    <a:pt x="1724" y="1755"/>
                  </a:lnTo>
                  <a:lnTo>
                    <a:pt x="1724" y="1755"/>
                  </a:lnTo>
                  <a:lnTo>
                    <a:pt x="1736" y="1755"/>
                  </a:lnTo>
                  <a:lnTo>
                    <a:pt x="1747" y="1758"/>
                  </a:lnTo>
                  <a:lnTo>
                    <a:pt x="1757" y="1761"/>
                  </a:lnTo>
                  <a:lnTo>
                    <a:pt x="1767" y="1766"/>
                  </a:lnTo>
                  <a:lnTo>
                    <a:pt x="1767" y="1796"/>
                  </a:lnTo>
                  <a:lnTo>
                    <a:pt x="1767" y="1796"/>
                  </a:lnTo>
                  <a:lnTo>
                    <a:pt x="1765" y="1801"/>
                  </a:lnTo>
                  <a:lnTo>
                    <a:pt x="1760" y="1805"/>
                  </a:lnTo>
                  <a:lnTo>
                    <a:pt x="1756" y="1810"/>
                  </a:lnTo>
                  <a:lnTo>
                    <a:pt x="1750" y="1813"/>
                  </a:lnTo>
                  <a:lnTo>
                    <a:pt x="1745" y="1816"/>
                  </a:lnTo>
                  <a:lnTo>
                    <a:pt x="1738" y="1818"/>
                  </a:lnTo>
                  <a:lnTo>
                    <a:pt x="1732" y="1819"/>
                  </a:lnTo>
                  <a:lnTo>
                    <a:pt x="1724" y="1821"/>
                  </a:lnTo>
                  <a:lnTo>
                    <a:pt x="1724" y="1821"/>
                  </a:lnTo>
                  <a:lnTo>
                    <a:pt x="1716" y="1819"/>
                  </a:lnTo>
                  <a:lnTo>
                    <a:pt x="1708" y="1817"/>
                  </a:lnTo>
                  <a:lnTo>
                    <a:pt x="1702" y="1815"/>
                  </a:lnTo>
                  <a:lnTo>
                    <a:pt x="1696" y="1811"/>
                  </a:lnTo>
                  <a:lnTo>
                    <a:pt x="1692" y="1806"/>
                  </a:lnTo>
                  <a:lnTo>
                    <a:pt x="1689" y="1801"/>
                  </a:lnTo>
                  <a:lnTo>
                    <a:pt x="1687" y="1794"/>
                  </a:lnTo>
                  <a:lnTo>
                    <a:pt x="1686" y="1786"/>
                  </a:lnTo>
                  <a:lnTo>
                    <a:pt x="1686" y="1786"/>
                  </a:lnTo>
                  <a:close/>
                  <a:moveTo>
                    <a:pt x="2333" y="1796"/>
                  </a:moveTo>
                  <a:lnTo>
                    <a:pt x="2333" y="1796"/>
                  </a:lnTo>
                  <a:lnTo>
                    <a:pt x="2325" y="1803"/>
                  </a:lnTo>
                  <a:lnTo>
                    <a:pt x="2315" y="1808"/>
                  </a:lnTo>
                  <a:lnTo>
                    <a:pt x="2310" y="1811"/>
                  </a:lnTo>
                  <a:lnTo>
                    <a:pt x="2303" y="1813"/>
                  </a:lnTo>
                  <a:lnTo>
                    <a:pt x="2297" y="1814"/>
                  </a:lnTo>
                  <a:lnTo>
                    <a:pt x="2290" y="1815"/>
                  </a:lnTo>
                  <a:lnTo>
                    <a:pt x="2290" y="1815"/>
                  </a:lnTo>
                  <a:lnTo>
                    <a:pt x="2285" y="1814"/>
                  </a:lnTo>
                  <a:lnTo>
                    <a:pt x="2278" y="1814"/>
                  </a:lnTo>
                  <a:lnTo>
                    <a:pt x="2270" y="1812"/>
                  </a:lnTo>
                  <a:lnTo>
                    <a:pt x="2261" y="1807"/>
                  </a:lnTo>
                  <a:lnTo>
                    <a:pt x="2254" y="1802"/>
                  </a:lnTo>
                  <a:lnTo>
                    <a:pt x="2250" y="1797"/>
                  </a:lnTo>
                  <a:lnTo>
                    <a:pt x="2247" y="1793"/>
                  </a:lnTo>
                  <a:lnTo>
                    <a:pt x="2245" y="1787"/>
                  </a:lnTo>
                  <a:lnTo>
                    <a:pt x="2243" y="1781"/>
                  </a:lnTo>
                  <a:lnTo>
                    <a:pt x="2242" y="1774"/>
                  </a:lnTo>
                  <a:lnTo>
                    <a:pt x="2240" y="1766"/>
                  </a:lnTo>
                  <a:lnTo>
                    <a:pt x="2376" y="1766"/>
                  </a:lnTo>
                  <a:lnTo>
                    <a:pt x="2376" y="1766"/>
                  </a:lnTo>
                  <a:lnTo>
                    <a:pt x="2377" y="1750"/>
                  </a:lnTo>
                  <a:lnTo>
                    <a:pt x="2377" y="1750"/>
                  </a:lnTo>
                  <a:lnTo>
                    <a:pt x="2377" y="1737"/>
                  </a:lnTo>
                  <a:lnTo>
                    <a:pt x="2375" y="1725"/>
                  </a:lnTo>
                  <a:lnTo>
                    <a:pt x="2374" y="1712"/>
                  </a:lnTo>
                  <a:lnTo>
                    <a:pt x="2371" y="1701"/>
                  </a:lnTo>
                  <a:lnTo>
                    <a:pt x="2367" y="1691"/>
                  </a:lnTo>
                  <a:lnTo>
                    <a:pt x="2363" y="1682"/>
                  </a:lnTo>
                  <a:lnTo>
                    <a:pt x="2357" y="1673"/>
                  </a:lnTo>
                  <a:lnTo>
                    <a:pt x="2352" y="1665"/>
                  </a:lnTo>
                  <a:lnTo>
                    <a:pt x="2345" y="1657"/>
                  </a:lnTo>
                  <a:lnTo>
                    <a:pt x="2339" y="1652"/>
                  </a:lnTo>
                  <a:lnTo>
                    <a:pt x="2331" y="1646"/>
                  </a:lnTo>
                  <a:lnTo>
                    <a:pt x="2322" y="1642"/>
                  </a:lnTo>
                  <a:lnTo>
                    <a:pt x="2313" y="1639"/>
                  </a:lnTo>
                  <a:lnTo>
                    <a:pt x="2304" y="1635"/>
                  </a:lnTo>
                  <a:lnTo>
                    <a:pt x="2294" y="1634"/>
                  </a:lnTo>
                  <a:lnTo>
                    <a:pt x="2283" y="1633"/>
                  </a:lnTo>
                  <a:lnTo>
                    <a:pt x="2283" y="1633"/>
                  </a:lnTo>
                  <a:lnTo>
                    <a:pt x="2274" y="1634"/>
                  </a:lnTo>
                  <a:lnTo>
                    <a:pt x="2264" y="1635"/>
                  </a:lnTo>
                  <a:lnTo>
                    <a:pt x="2254" y="1639"/>
                  </a:lnTo>
                  <a:lnTo>
                    <a:pt x="2244" y="1642"/>
                  </a:lnTo>
                  <a:lnTo>
                    <a:pt x="2235" y="1646"/>
                  </a:lnTo>
                  <a:lnTo>
                    <a:pt x="2227" y="1653"/>
                  </a:lnTo>
                  <a:lnTo>
                    <a:pt x="2219" y="1658"/>
                  </a:lnTo>
                  <a:lnTo>
                    <a:pt x="2213" y="1666"/>
                  </a:lnTo>
                  <a:lnTo>
                    <a:pt x="2206" y="1674"/>
                  </a:lnTo>
                  <a:lnTo>
                    <a:pt x="2201" y="1683"/>
                  </a:lnTo>
                  <a:lnTo>
                    <a:pt x="2196" y="1693"/>
                  </a:lnTo>
                  <a:lnTo>
                    <a:pt x="2192" y="1703"/>
                  </a:lnTo>
                  <a:lnTo>
                    <a:pt x="2189" y="1714"/>
                  </a:lnTo>
                  <a:lnTo>
                    <a:pt x="2186" y="1726"/>
                  </a:lnTo>
                  <a:lnTo>
                    <a:pt x="2185" y="1737"/>
                  </a:lnTo>
                  <a:lnTo>
                    <a:pt x="2184" y="1750"/>
                  </a:lnTo>
                  <a:lnTo>
                    <a:pt x="2184" y="1750"/>
                  </a:lnTo>
                  <a:lnTo>
                    <a:pt x="2185" y="1762"/>
                  </a:lnTo>
                  <a:lnTo>
                    <a:pt x="2186" y="1774"/>
                  </a:lnTo>
                  <a:lnTo>
                    <a:pt x="2189" y="1786"/>
                  </a:lnTo>
                  <a:lnTo>
                    <a:pt x="2192" y="1797"/>
                  </a:lnTo>
                  <a:lnTo>
                    <a:pt x="2196" y="1807"/>
                  </a:lnTo>
                  <a:lnTo>
                    <a:pt x="2201" y="1817"/>
                  </a:lnTo>
                  <a:lnTo>
                    <a:pt x="2206" y="1826"/>
                  </a:lnTo>
                  <a:lnTo>
                    <a:pt x="2213" y="1834"/>
                  </a:lnTo>
                  <a:lnTo>
                    <a:pt x="2221" y="1840"/>
                  </a:lnTo>
                  <a:lnTo>
                    <a:pt x="2228" y="1847"/>
                  </a:lnTo>
                  <a:lnTo>
                    <a:pt x="2237" y="1853"/>
                  </a:lnTo>
                  <a:lnTo>
                    <a:pt x="2246" y="1857"/>
                  </a:lnTo>
                  <a:lnTo>
                    <a:pt x="2256" y="1860"/>
                  </a:lnTo>
                  <a:lnTo>
                    <a:pt x="2267" y="1864"/>
                  </a:lnTo>
                  <a:lnTo>
                    <a:pt x="2278" y="1865"/>
                  </a:lnTo>
                  <a:lnTo>
                    <a:pt x="2290" y="1866"/>
                  </a:lnTo>
                  <a:lnTo>
                    <a:pt x="2290" y="1866"/>
                  </a:lnTo>
                  <a:lnTo>
                    <a:pt x="2301" y="1865"/>
                  </a:lnTo>
                  <a:lnTo>
                    <a:pt x="2311" y="1864"/>
                  </a:lnTo>
                  <a:lnTo>
                    <a:pt x="2322" y="1860"/>
                  </a:lnTo>
                  <a:lnTo>
                    <a:pt x="2332" y="1857"/>
                  </a:lnTo>
                  <a:lnTo>
                    <a:pt x="2342" y="1851"/>
                  </a:lnTo>
                  <a:lnTo>
                    <a:pt x="2351" y="1846"/>
                  </a:lnTo>
                  <a:lnTo>
                    <a:pt x="2360" y="1838"/>
                  </a:lnTo>
                  <a:lnTo>
                    <a:pt x="2368" y="1830"/>
                  </a:lnTo>
                  <a:lnTo>
                    <a:pt x="2333" y="1796"/>
                  </a:lnTo>
                  <a:close/>
                  <a:moveTo>
                    <a:pt x="2242" y="1726"/>
                  </a:moveTo>
                  <a:lnTo>
                    <a:pt x="2242" y="1726"/>
                  </a:lnTo>
                  <a:lnTo>
                    <a:pt x="2243" y="1716"/>
                  </a:lnTo>
                  <a:lnTo>
                    <a:pt x="2245" y="1707"/>
                  </a:lnTo>
                  <a:lnTo>
                    <a:pt x="2248" y="1699"/>
                  </a:lnTo>
                  <a:lnTo>
                    <a:pt x="2254" y="1693"/>
                  </a:lnTo>
                  <a:lnTo>
                    <a:pt x="2259" y="1687"/>
                  </a:lnTo>
                  <a:lnTo>
                    <a:pt x="2266" y="1684"/>
                  </a:lnTo>
                  <a:lnTo>
                    <a:pt x="2274" y="1680"/>
                  </a:lnTo>
                  <a:lnTo>
                    <a:pt x="2282" y="1680"/>
                  </a:lnTo>
                  <a:lnTo>
                    <a:pt x="2282" y="1680"/>
                  </a:lnTo>
                  <a:lnTo>
                    <a:pt x="2292" y="1682"/>
                  </a:lnTo>
                  <a:lnTo>
                    <a:pt x="2301" y="1684"/>
                  </a:lnTo>
                  <a:lnTo>
                    <a:pt x="2308" y="1688"/>
                  </a:lnTo>
                  <a:lnTo>
                    <a:pt x="2313" y="1695"/>
                  </a:lnTo>
                  <a:lnTo>
                    <a:pt x="2318" y="1701"/>
                  </a:lnTo>
                  <a:lnTo>
                    <a:pt x="2321" y="1709"/>
                  </a:lnTo>
                  <a:lnTo>
                    <a:pt x="2323" y="1718"/>
                  </a:lnTo>
                  <a:lnTo>
                    <a:pt x="2324" y="1726"/>
                  </a:lnTo>
                  <a:lnTo>
                    <a:pt x="2242" y="1726"/>
                  </a:lnTo>
                  <a:close/>
                  <a:moveTo>
                    <a:pt x="2864" y="1796"/>
                  </a:moveTo>
                  <a:lnTo>
                    <a:pt x="2864" y="1796"/>
                  </a:lnTo>
                  <a:lnTo>
                    <a:pt x="2855" y="1803"/>
                  </a:lnTo>
                  <a:lnTo>
                    <a:pt x="2846" y="1808"/>
                  </a:lnTo>
                  <a:lnTo>
                    <a:pt x="2840" y="1811"/>
                  </a:lnTo>
                  <a:lnTo>
                    <a:pt x="2834" y="1813"/>
                  </a:lnTo>
                  <a:lnTo>
                    <a:pt x="2828" y="1814"/>
                  </a:lnTo>
                  <a:lnTo>
                    <a:pt x="2820" y="1815"/>
                  </a:lnTo>
                  <a:lnTo>
                    <a:pt x="2820" y="1815"/>
                  </a:lnTo>
                  <a:lnTo>
                    <a:pt x="2814" y="1814"/>
                  </a:lnTo>
                  <a:lnTo>
                    <a:pt x="2808" y="1814"/>
                  </a:lnTo>
                  <a:lnTo>
                    <a:pt x="2800" y="1812"/>
                  </a:lnTo>
                  <a:lnTo>
                    <a:pt x="2792" y="1807"/>
                  </a:lnTo>
                  <a:lnTo>
                    <a:pt x="2784" y="1802"/>
                  </a:lnTo>
                  <a:lnTo>
                    <a:pt x="2781" y="1797"/>
                  </a:lnTo>
                  <a:lnTo>
                    <a:pt x="2778" y="1793"/>
                  </a:lnTo>
                  <a:lnTo>
                    <a:pt x="2776" y="1787"/>
                  </a:lnTo>
                  <a:lnTo>
                    <a:pt x="2773" y="1781"/>
                  </a:lnTo>
                  <a:lnTo>
                    <a:pt x="2771" y="1774"/>
                  </a:lnTo>
                  <a:lnTo>
                    <a:pt x="2770" y="1766"/>
                  </a:lnTo>
                  <a:lnTo>
                    <a:pt x="2907" y="1766"/>
                  </a:lnTo>
                  <a:lnTo>
                    <a:pt x="2907" y="1766"/>
                  </a:lnTo>
                  <a:lnTo>
                    <a:pt x="2908" y="1750"/>
                  </a:lnTo>
                  <a:lnTo>
                    <a:pt x="2908" y="1750"/>
                  </a:lnTo>
                  <a:lnTo>
                    <a:pt x="2907" y="1737"/>
                  </a:lnTo>
                  <a:lnTo>
                    <a:pt x="2906" y="1725"/>
                  </a:lnTo>
                  <a:lnTo>
                    <a:pt x="2904" y="1712"/>
                  </a:lnTo>
                  <a:lnTo>
                    <a:pt x="2901" y="1701"/>
                  </a:lnTo>
                  <a:lnTo>
                    <a:pt x="2897" y="1691"/>
                  </a:lnTo>
                  <a:lnTo>
                    <a:pt x="2893" y="1682"/>
                  </a:lnTo>
                  <a:lnTo>
                    <a:pt x="2888" y="1673"/>
                  </a:lnTo>
                  <a:lnTo>
                    <a:pt x="2883" y="1665"/>
                  </a:lnTo>
                  <a:lnTo>
                    <a:pt x="2876" y="1657"/>
                  </a:lnTo>
                  <a:lnTo>
                    <a:pt x="2868" y="1652"/>
                  </a:lnTo>
                  <a:lnTo>
                    <a:pt x="2861" y="1646"/>
                  </a:lnTo>
                  <a:lnTo>
                    <a:pt x="2853" y="1642"/>
                  </a:lnTo>
                  <a:lnTo>
                    <a:pt x="2844" y="1639"/>
                  </a:lnTo>
                  <a:lnTo>
                    <a:pt x="2834" y="1635"/>
                  </a:lnTo>
                  <a:lnTo>
                    <a:pt x="2824" y="1634"/>
                  </a:lnTo>
                  <a:lnTo>
                    <a:pt x="2814" y="1633"/>
                  </a:lnTo>
                  <a:lnTo>
                    <a:pt x="2814" y="1633"/>
                  </a:lnTo>
                  <a:lnTo>
                    <a:pt x="2803" y="1634"/>
                  </a:lnTo>
                  <a:lnTo>
                    <a:pt x="2793" y="1635"/>
                  </a:lnTo>
                  <a:lnTo>
                    <a:pt x="2783" y="1639"/>
                  </a:lnTo>
                  <a:lnTo>
                    <a:pt x="2775" y="1642"/>
                  </a:lnTo>
                  <a:lnTo>
                    <a:pt x="2766" y="1646"/>
                  </a:lnTo>
                  <a:lnTo>
                    <a:pt x="2757" y="1653"/>
                  </a:lnTo>
                  <a:lnTo>
                    <a:pt x="2750" y="1658"/>
                  </a:lnTo>
                  <a:lnTo>
                    <a:pt x="2743" y="1666"/>
                  </a:lnTo>
                  <a:lnTo>
                    <a:pt x="2736" y="1674"/>
                  </a:lnTo>
                  <a:lnTo>
                    <a:pt x="2730" y="1683"/>
                  </a:lnTo>
                  <a:lnTo>
                    <a:pt x="2726" y="1693"/>
                  </a:lnTo>
                  <a:lnTo>
                    <a:pt x="2722" y="1703"/>
                  </a:lnTo>
                  <a:lnTo>
                    <a:pt x="2719" y="1714"/>
                  </a:lnTo>
                  <a:lnTo>
                    <a:pt x="2716" y="1726"/>
                  </a:lnTo>
                  <a:lnTo>
                    <a:pt x="2715" y="1737"/>
                  </a:lnTo>
                  <a:lnTo>
                    <a:pt x="2715" y="1750"/>
                  </a:lnTo>
                  <a:lnTo>
                    <a:pt x="2715" y="1750"/>
                  </a:lnTo>
                  <a:lnTo>
                    <a:pt x="2715" y="1762"/>
                  </a:lnTo>
                  <a:lnTo>
                    <a:pt x="2716" y="1774"/>
                  </a:lnTo>
                  <a:lnTo>
                    <a:pt x="2718" y="1786"/>
                  </a:lnTo>
                  <a:lnTo>
                    <a:pt x="2722" y="1797"/>
                  </a:lnTo>
                  <a:lnTo>
                    <a:pt x="2726" y="1807"/>
                  </a:lnTo>
                  <a:lnTo>
                    <a:pt x="2732" y="1817"/>
                  </a:lnTo>
                  <a:lnTo>
                    <a:pt x="2737" y="1826"/>
                  </a:lnTo>
                  <a:lnTo>
                    <a:pt x="2744" y="1834"/>
                  </a:lnTo>
                  <a:lnTo>
                    <a:pt x="2750" y="1840"/>
                  </a:lnTo>
                  <a:lnTo>
                    <a:pt x="2758" y="1847"/>
                  </a:lnTo>
                  <a:lnTo>
                    <a:pt x="2767" y="1853"/>
                  </a:lnTo>
                  <a:lnTo>
                    <a:pt x="2777" y="1857"/>
                  </a:lnTo>
                  <a:lnTo>
                    <a:pt x="2787" y="1860"/>
                  </a:lnTo>
                  <a:lnTo>
                    <a:pt x="2797" y="1864"/>
                  </a:lnTo>
                  <a:lnTo>
                    <a:pt x="2809" y="1865"/>
                  </a:lnTo>
                  <a:lnTo>
                    <a:pt x="2820" y="1866"/>
                  </a:lnTo>
                  <a:lnTo>
                    <a:pt x="2820" y="1866"/>
                  </a:lnTo>
                  <a:lnTo>
                    <a:pt x="2831" y="1865"/>
                  </a:lnTo>
                  <a:lnTo>
                    <a:pt x="2842" y="1864"/>
                  </a:lnTo>
                  <a:lnTo>
                    <a:pt x="2852" y="1860"/>
                  </a:lnTo>
                  <a:lnTo>
                    <a:pt x="2862" y="1857"/>
                  </a:lnTo>
                  <a:lnTo>
                    <a:pt x="2872" y="1851"/>
                  </a:lnTo>
                  <a:lnTo>
                    <a:pt x="2882" y="1846"/>
                  </a:lnTo>
                  <a:lnTo>
                    <a:pt x="2890" y="1838"/>
                  </a:lnTo>
                  <a:lnTo>
                    <a:pt x="2898" y="1830"/>
                  </a:lnTo>
                  <a:lnTo>
                    <a:pt x="2864" y="1796"/>
                  </a:lnTo>
                  <a:close/>
                  <a:moveTo>
                    <a:pt x="2771" y="1726"/>
                  </a:moveTo>
                  <a:lnTo>
                    <a:pt x="2771" y="1726"/>
                  </a:lnTo>
                  <a:lnTo>
                    <a:pt x="2772" y="1716"/>
                  </a:lnTo>
                  <a:lnTo>
                    <a:pt x="2776" y="1707"/>
                  </a:lnTo>
                  <a:lnTo>
                    <a:pt x="2779" y="1699"/>
                  </a:lnTo>
                  <a:lnTo>
                    <a:pt x="2783" y="1693"/>
                  </a:lnTo>
                  <a:lnTo>
                    <a:pt x="2790" y="1687"/>
                  </a:lnTo>
                  <a:lnTo>
                    <a:pt x="2797" y="1684"/>
                  </a:lnTo>
                  <a:lnTo>
                    <a:pt x="2804" y="1680"/>
                  </a:lnTo>
                  <a:lnTo>
                    <a:pt x="2813" y="1680"/>
                  </a:lnTo>
                  <a:lnTo>
                    <a:pt x="2813" y="1680"/>
                  </a:lnTo>
                  <a:lnTo>
                    <a:pt x="2823" y="1682"/>
                  </a:lnTo>
                  <a:lnTo>
                    <a:pt x="2831" y="1684"/>
                  </a:lnTo>
                  <a:lnTo>
                    <a:pt x="2839" y="1688"/>
                  </a:lnTo>
                  <a:lnTo>
                    <a:pt x="2844" y="1695"/>
                  </a:lnTo>
                  <a:lnTo>
                    <a:pt x="2849" y="1701"/>
                  </a:lnTo>
                  <a:lnTo>
                    <a:pt x="2852" y="1709"/>
                  </a:lnTo>
                  <a:lnTo>
                    <a:pt x="2854" y="1718"/>
                  </a:lnTo>
                  <a:lnTo>
                    <a:pt x="2855" y="1726"/>
                  </a:lnTo>
                  <a:lnTo>
                    <a:pt x="2771" y="1726"/>
                  </a:lnTo>
                  <a:close/>
                  <a:moveTo>
                    <a:pt x="2639" y="1783"/>
                  </a:moveTo>
                  <a:lnTo>
                    <a:pt x="2639" y="1783"/>
                  </a:lnTo>
                  <a:lnTo>
                    <a:pt x="2639" y="1791"/>
                  </a:lnTo>
                  <a:lnTo>
                    <a:pt x="2640" y="1796"/>
                  </a:lnTo>
                  <a:lnTo>
                    <a:pt x="2642" y="1802"/>
                  </a:lnTo>
                  <a:lnTo>
                    <a:pt x="2644" y="1806"/>
                  </a:lnTo>
                  <a:lnTo>
                    <a:pt x="2648" y="1810"/>
                  </a:lnTo>
                  <a:lnTo>
                    <a:pt x="2652" y="1812"/>
                  </a:lnTo>
                  <a:lnTo>
                    <a:pt x="2656" y="1813"/>
                  </a:lnTo>
                  <a:lnTo>
                    <a:pt x="2663" y="1813"/>
                  </a:lnTo>
                  <a:lnTo>
                    <a:pt x="2663" y="1813"/>
                  </a:lnTo>
                  <a:lnTo>
                    <a:pt x="2671" y="1813"/>
                  </a:lnTo>
                  <a:lnTo>
                    <a:pt x="2680" y="1811"/>
                  </a:lnTo>
                  <a:lnTo>
                    <a:pt x="2688" y="1807"/>
                  </a:lnTo>
                  <a:lnTo>
                    <a:pt x="2696" y="1803"/>
                  </a:lnTo>
                  <a:lnTo>
                    <a:pt x="2690" y="1855"/>
                  </a:lnTo>
                  <a:lnTo>
                    <a:pt x="2690" y="1855"/>
                  </a:lnTo>
                  <a:lnTo>
                    <a:pt x="2680" y="1859"/>
                  </a:lnTo>
                  <a:lnTo>
                    <a:pt x="2668" y="1862"/>
                  </a:lnTo>
                  <a:lnTo>
                    <a:pt x="2655" y="1865"/>
                  </a:lnTo>
                  <a:lnTo>
                    <a:pt x="2643" y="1866"/>
                  </a:lnTo>
                  <a:lnTo>
                    <a:pt x="2643" y="1866"/>
                  </a:lnTo>
                  <a:lnTo>
                    <a:pt x="2636" y="1865"/>
                  </a:lnTo>
                  <a:lnTo>
                    <a:pt x="2628" y="1864"/>
                  </a:lnTo>
                  <a:lnTo>
                    <a:pt x="2621" y="1861"/>
                  </a:lnTo>
                  <a:lnTo>
                    <a:pt x="2616" y="1859"/>
                  </a:lnTo>
                  <a:lnTo>
                    <a:pt x="2610" y="1856"/>
                  </a:lnTo>
                  <a:lnTo>
                    <a:pt x="2605" y="1853"/>
                  </a:lnTo>
                  <a:lnTo>
                    <a:pt x="2601" y="1848"/>
                  </a:lnTo>
                  <a:lnTo>
                    <a:pt x="2597" y="1843"/>
                  </a:lnTo>
                  <a:lnTo>
                    <a:pt x="2591" y="1833"/>
                  </a:lnTo>
                  <a:lnTo>
                    <a:pt x="2587" y="1821"/>
                  </a:lnTo>
                  <a:lnTo>
                    <a:pt x="2585" y="1810"/>
                  </a:lnTo>
                  <a:lnTo>
                    <a:pt x="2584" y="1797"/>
                  </a:lnTo>
                  <a:lnTo>
                    <a:pt x="2584" y="1689"/>
                  </a:lnTo>
                  <a:lnTo>
                    <a:pt x="2549" y="1689"/>
                  </a:lnTo>
                  <a:lnTo>
                    <a:pt x="2549" y="1639"/>
                  </a:lnTo>
                  <a:lnTo>
                    <a:pt x="2584" y="1639"/>
                  </a:lnTo>
                  <a:lnTo>
                    <a:pt x="2584" y="1581"/>
                  </a:lnTo>
                  <a:lnTo>
                    <a:pt x="2639" y="1554"/>
                  </a:lnTo>
                  <a:lnTo>
                    <a:pt x="2639" y="1639"/>
                  </a:lnTo>
                  <a:lnTo>
                    <a:pt x="2688" y="1639"/>
                  </a:lnTo>
                  <a:lnTo>
                    <a:pt x="2688" y="1689"/>
                  </a:lnTo>
                  <a:lnTo>
                    <a:pt x="2639" y="1689"/>
                  </a:lnTo>
                  <a:lnTo>
                    <a:pt x="2639" y="1783"/>
                  </a:lnTo>
                  <a:close/>
                  <a:moveTo>
                    <a:pt x="2532" y="1855"/>
                  </a:moveTo>
                  <a:lnTo>
                    <a:pt x="2532" y="1855"/>
                  </a:lnTo>
                  <a:lnTo>
                    <a:pt x="2522" y="1859"/>
                  </a:lnTo>
                  <a:lnTo>
                    <a:pt x="2511" y="1862"/>
                  </a:lnTo>
                  <a:lnTo>
                    <a:pt x="2499" y="1865"/>
                  </a:lnTo>
                  <a:lnTo>
                    <a:pt x="2487" y="1866"/>
                  </a:lnTo>
                  <a:lnTo>
                    <a:pt x="2487" y="1866"/>
                  </a:lnTo>
                  <a:lnTo>
                    <a:pt x="2478" y="1865"/>
                  </a:lnTo>
                  <a:lnTo>
                    <a:pt x="2471" y="1864"/>
                  </a:lnTo>
                  <a:lnTo>
                    <a:pt x="2464" y="1861"/>
                  </a:lnTo>
                  <a:lnTo>
                    <a:pt x="2458" y="1859"/>
                  </a:lnTo>
                  <a:lnTo>
                    <a:pt x="2453" y="1856"/>
                  </a:lnTo>
                  <a:lnTo>
                    <a:pt x="2448" y="1853"/>
                  </a:lnTo>
                  <a:lnTo>
                    <a:pt x="2443" y="1848"/>
                  </a:lnTo>
                  <a:lnTo>
                    <a:pt x="2440" y="1843"/>
                  </a:lnTo>
                  <a:lnTo>
                    <a:pt x="2434" y="1833"/>
                  </a:lnTo>
                  <a:lnTo>
                    <a:pt x="2430" y="1821"/>
                  </a:lnTo>
                  <a:lnTo>
                    <a:pt x="2427" y="1810"/>
                  </a:lnTo>
                  <a:lnTo>
                    <a:pt x="2427" y="1797"/>
                  </a:lnTo>
                  <a:lnTo>
                    <a:pt x="2427" y="1689"/>
                  </a:lnTo>
                  <a:lnTo>
                    <a:pt x="2393" y="1689"/>
                  </a:lnTo>
                  <a:lnTo>
                    <a:pt x="2393" y="1639"/>
                  </a:lnTo>
                  <a:lnTo>
                    <a:pt x="2427" y="1639"/>
                  </a:lnTo>
                  <a:lnTo>
                    <a:pt x="2427" y="1581"/>
                  </a:lnTo>
                  <a:lnTo>
                    <a:pt x="2482" y="1554"/>
                  </a:lnTo>
                  <a:lnTo>
                    <a:pt x="2482" y="1639"/>
                  </a:lnTo>
                  <a:lnTo>
                    <a:pt x="2528" y="1639"/>
                  </a:lnTo>
                  <a:lnTo>
                    <a:pt x="2528" y="1689"/>
                  </a:lnTo>
                  <a:lnTo>
                    <a:pt x="2482" y="1689"/>
                  </a:lnTo>
                  <a:lnTo>
                    <a:pt x="2482" y="1783"/>
                  </a:lnTo>
                  <a:lnTo>
                    <a:pt x="2482" y="1783"/>
                  </a:lnTo>
                  <a:lnTo>
                    <a:pt x="2482" y="1791"/>
                  </a:lnTo>
                  <a:lnTo>
                    <a:pt x="2483" y="1796"/>
                  </a:lnTo>
                  <a:lnTo>
                    <a:pt x="2485" y="1802"/>
                  </a:lnTo>
                  <a:lnTo>
                    <a:pt x="2488" y="1806"/>
                  </a:lnTo>
                  <a:lnTo>
                    <a:pt x="2491" y="1810"/>
                  </a:lnTo>
                  <a:lnTo>
                    <a:pt x="2495" y="1812"/>
                  </a:lnTo>
                  <a:lnTo>
                    <a:pt x="2500" y="1813"/>
                  </a:lnTo>
                  <a:lnTo>
                    <a:pt x="2505" y="1813"/>
                  </a:lnTo>
                  <a:lnTo>
                    <a:pt x="2505" y="1813"/>
                  </a:lnTo>
                  <a:lnTo>
                    <a:pt x="2514" y="1813"/>
                  </a:lnTo>
                  <a:lnTo>
                    <a:pt x="2523" y="1811"/>
                  </a:lnTo>
                  <a:lnTo>
                    <a:pt x="2531" y="1807"/>
                  </a:lnTo>
                  <a:lnTo>
                    <a:pt x="2538" y="1803"/>
                  </a:lnTo>
                  <a:lnTo>
                    <a:pt x="2532" y="1855"/>
                  </a:lnTo>
                  <a:close/>
                  <a:moveTo>
                    <a:pt x="3074" y="1700"/>
                  </a:moveTo>
                  <a:lnTo>
                    <a:pt x="3074" y="1700"/>
                  </a:lnTo>
                  <a:lnTo>
                    <a:pt x="3066" y="1695"/>
                  </a:lnTo>
                  <a:lnTo>
                    <a:pt x="3057" y="1691"/>
                  </a:lnTo>
                  <a:lnTo>
                    <a:pt x="3047" y="1689"/>
                  </a:lnTo>
                  <a:lnTo>
                    <a:pt x="3037" y="1688"/>
                  </a:lnTo>
                  <a:lnTo>
                    <a:pt x="3037" y="1688"/>
                  </a:lnTo>
                  <a:lnTo>
                    <a:pt x="3028" y="1689"/>
                  </a:lnTo>
                  <a:lnTo>
                    <a:pt x="3020" y="1691"/>
                  </a:lnTo>
                  <a:lnTo>
                    <a:pt x="3013" y="1696"/>
                  </a:lnTo>
                  <a:lnTo>
                    <a:pt x="3007" y="1701"/>
                  </a:lnTo>
                  <a:lnTo>
                    <a:pt x="3003" y="1708"/>
                  </a:lnTo>
                  <a:lnTo>
                    <a:pt x="3001" y="1717"/>
                  </a:lnTo>
                  <a:lnTo>
                    <a:pt x="2999" y="1728"/>
                  </a:lnTo>
                  <a:lnTo>
                    <a:pt x="2998" y="1740"/>
                  </a:lnTo>
                  <a:lnTo>
                    <a:pt x="2998" y="1860"/>
                  </a:lnTo>
                  <a:lnTo>
                    <a:pt x="2943" y="1860"/>
                  </a:lnTo>
                  <a:lnTo>
                    <a:pt x="2943" y="1639"/>
                  </a:lnTo>
                  <a:lnTo>
                    <a:pt x="2998" y="1639"/>
                  </a:lnTo>
                  <a:lnTo>
                    <a:pt x="2998" y="1657"/>
                  </a:lnTo>
                  <a:lnTo>
                    <a:pt x="2998" y="1657"/>
                  </a:lnTo>
                  <a:lnTo>
                    <a:pt x="3003" y="1652"/>
                  </a:lnTo>
                  <a:lnTo>
                    <a:pt x="3009" y="1646"/>
                  </a:lnTo>
                  <a:lnTo>
                    <a:pt x="3014" y="1643"/>
                  </a:lnTo>
                  <a:lnTo>
                    <a:pt x="3021" y="1640"/>
                  </a:lnTo>
                  <a:lnTo>
                    <a:pt x="3026" y="1636"/>
                  </a:lnTo>
                  <a:lnTo>
                    <a:pt x="3033" y="1635"/>
                  </a:lnTo>
                  <a:lnTo>
                    <a:pt x="3039" y="1634"/>
                  </a:lnTo>
                  <a:lnTo>
                    <a:pt x="3047" y="1633"/>
                  </a:lnTo>
                  <a:lnTo>
                    <a:pt x="3047" y="1633"/>
                  </a:lnTo>
                  <a:lnTo>
                    <a:pt x="3058" y="1634"/>
                  </a:lnTo>
                  <a:lnTo>
                    <a:pt x="3069" y="1637"/>
                  </a:lnTo>
                  <a:lnTo>
                    <a:pt x="3079" y="1641"/>
                  </a:lnTo>
                  <a:lnTo>
                    <a:pt x="3088" y="1646"/>
                  </a:lnTo>
                  <a:lnTo>
                    <a:pt x="3074" y="1700"/>
                  </a:lnTo>
                  <a:close/>
                  <a:moveTo>
                    <a:pt x="593" y="1579"/>
                  </a:moveTo>
                  <a:lnTo>
                    <a:pt x="593" y="1607"/>
                  </a:lnTo>
                  <a:lnTo>
                    <a:pt x="537" y="1607"/>
                  </a:lnTo>
                  <a:lnTo>
                    <a:pt x="537" y="1551"/>
                  </a:lnTo>
                  <a:lnTo>
                    <a:pt x="593" y="1551"/>
                  </a:lnTo>
                  <a:lnTo>
                    <a:pt x="593" y="1579"/>
                  </a:lnTo>
                  <a:close/>
                  <a:moveTo>
                    <a:pt x="975" y="1639"/>
                  </a:moveTo>
                  <a:lnTo>
                    <a:pt x="1030" y="1639"/>
                  </a:lnTo>
                  <a:lnTo>
                    <a:pt x="1030" y="1738"/>
                  </a:lnTo>
                  <a:lnTo>
                    <a:pt x="1030" y="1860"/>
                  </a:lnTo>
                  <a:lnTo>
                    <a:pt x="975" y="1860"/>
                  </a:lnTo>
                  <a:lnTo>
                    <a:pt x="975" y="1639"/>
                  </a:lnTo>
                  <a:close/>
                  <a:moveTo>
                    <a:pt x="1030" y="1579"/>
                  </a:moveTo>
                  <a:lnTo>
                    <a:pt x="1030" y="1607"/>
                  </a:lnTo>
                  <a:lnTo>
                    <a:pt x="975" y="1607"/>
                  </a:lnTo>
                  <a:lnTo>
                    <a:pt x="975" y="1551"/>
                  </a:lnTo>
                  <a:lnTo>
                    <a:pt x="1030" y="1551"/>
                  </a:lnTo>
                  <a:lnTo>
                    <a:pt x="1030" y="1579"/>
                  </a:lnTo>
                  <a:close/>
                  <a:moveTo>
                    <a:pt x="2539" y="2042"/>
                  </a:moveTo>
                  <a:lnTo>
                    <a:pt x="2539" y="2042"/>
                  </a:lnTo>
                  <a:lnTo>
                    <a:pt x="2534" y="2038"/>
                  </a:lnTo>
                  <a:lnTo>
                    <a:pt x="2528" y="2033"/>
                  </a:lnTo>
                  <a:lnTo>
                    <a:pt x="2523" y="2030"/>
                  </a:lnTo>
                  <a:lnTo>
                    <a:pt x="2516" y="2027"/>
                  </a:lnTo>
                  <a:lnTo>
                    <a:pt x="2511" y="2025"/>
                  </a:lnTo>
                  <a:lnTo>
                    <a:pt x="2504" y="2024"/>
                  </a:lnTo>
                  <a:lnTo>
                    <a:pt x="2490" y="2021"/>
                  </a:lnTo>
                  <a:lnTo>
                    <a:pt x="2490" y="2021"/>
                  </a:lnTo>
                  <a:lnTo>
                    <a:pt x="2480" y="2022"/>
                  </a:lnTo>
                  <a:lnTo>
                    <a:pt x="2471" y="2024"/>
                  </a:lnTo>
                  <a:lnTo>
                    <a:pt x="2462" y="2027"/>
                  </a:lnTo>
                  <a:lnTo>
                    <a:pt x="2453" y="2030"/>
                  </a:lnTo>
                  <a:lnTo>
                    <a:pt x="2446" y="2035"/>
                  </a:lnTo>
                  <a:lnTo>
                    <a:pt x="2439" y="2039"/>
                  </a:lnTo>
                  <a:lnTo>
                    <a:pt x="2432" y="2046"/>
                  </a:lnTo>
                  <a:lnTo>
                    <a:pt x="2426" y="2052"/>
                  </a:lnTo>
                  <a:lnTo>
                    <a:pt x="2421" y="2060"/>
                  </a:lnTo>
                  <a:lnTo>
                    <a:pt x="2416" y="2069"/>
                  </a:lnTo>
                  <a:lnTo>
                    <a:pt x="2413" y="2078"/>
                  </a:lnTo>
                  <a:lnTo>
                    <a:pt x="2409" y="2089"/>
                  </a:lnTo>
                  <a:lnTo>
                    <a:pt x="2406" y="2099"/>
                  </a:lnTo>
                  <a:lnTo>
                    <a:pt x="2405" y="2111"/>
                  </a:lnTo>
                  <a:lnTo>
                    <a:pt x="2404" y="2123"/>
                  </a:lnTo>
                  <a:lnTo>
                    <a:pt x="2403" y="2136"/>
                  </a:lnTo>
                  <a:lnTo>
                    <a:pt x="2403" y="2136"/>
                  </a:lnTo>
                  <a:lnTo>
                    <a:pt x="2404" y="2149"/>
                  </a:lnTo>
                  <a:lnTo>
                    <a:pt x="2405" y="2161"/>
                  </a:lnTo>
                  <a:lnTo>
                    <a:pt x="2406" y="2174"/>
                  </a:lnTo>
                  <a:lnTo>
                    <a:pt x="2409" y="2186"/>
                  </a:lnTo>
                  <a:lnTo>
                    <a:pt x="2411" y="2196"/>
                  </a:lnTo>
                  <a:lnTo>
                    <a:pt x="2416" y="2206"/>
                  </a:lnTo>
                  <a:lnTo>
                    <a:pt x="2420" y="2214"/>
                  </a:lnTo>
                  <a:lnTo>
                    <a:pt x="2426" y="2222"/>
                  </a:lnTo>
                  <a:lnTo>
                    <a:pt x="2431" y="2230"/>
                  </a:lnTo>
                  <a:lnTo>
                    <a:pt x="2438" y="2235"/>
                  </a:lnTo>
                  <a:lnTo>
                    <a:pt x="2445" y="2241"/>
                  </a:lnTo>
                  <a:lnTo>
                    <a:pt x="2452" y="2245"/>
                  </a:lnTo>
                  <a:lnTo>
                    <a:pt x="2461" y="2250"/>
                  </a:lnTo>
                  <a:lnTo>
                    <a:pt x="2470" y="2252"/>
                  </a:lnTo>
                  <a:lnTo>
                    <a:pt x="2479" y="2253"/>
                  </a:lnTo>
                  <a:lnTo>
                    <a:pt x="2489" y="2254"/>
                  </a:lnTo>
                  <a:lnTo>
                    <a:pt x="2489" y="2254"/>
                  </a:lnTo>
                  <a:lnTo>
                    <a:pt x="2495" y="2253"/>
                  </a:lnTo>
                  <a:lnTo>
                    <a:pt x="2503" y="2252"/>
                  </a:lnTo>
                  <a:lnTo>
                    <a:pt x="2510" y="2251"/>
                  </a:lnTo>
                  <a:lnTo>
                    <a:pt x="2515" y="2249"/>
                  </a:lnTo>
                  <a:lnTo>
                    <a:pt x="2522" y="2245"/>
                  </a:lnTo>
                  <a:lnTo>
                    <a:pt x="2528" y="2242"/>
                  </a:lnTo>
                  <a:lnTo>
                    <a:pt x="2534" y="2238"/>
                  </a:lnTo>
                  <a:lnTo>
                    <a:pt x="2539" y="2232"/>
                  </a:lnTo>
                  <a:lnTo>
                    <a:pt x="2539" y="2249"/>
                  </a:lnTo>
                  <a:lnTo>
                    <a:pt x="2595" y="2249"/>
                  </a:lnTo>
                  <a:lnTo>
                    <a:pt x="2595" y="1934"/>
                  </a:lnTo>
                  <a:lnTo>
                    <a:pt x="2539" y="1962"/>
                  </a:lnTo>
                  <a:lnTo>
                    <a:pt x="2539" y="2042"/>
                  </a:lnTo>
                  <a:close/>
                  <a:moveTo>
                    <a:pt x="2501" y="2203"/>
                  </a:moveTo>
                  <a:lnTo>
                    <a:pt x="2501" y="2203"/>
                  </a:lnTo>
                  <a:lnTo>
                    <a:pt x="2493" y="2202"/>
                  </a:lnTo>
                  <a:lnTo>
                    <a:pt x="2487" y="2200"/>
                  </a:lnTo>
                  <a:lnTo>
                    <a:pt x="2479" y="2197"/>
                  </a:lnTo>
                  <a:lnTo>
                    <a:pt x="2472" y="2190"/>
                  </a:lnTo>
                  <a:lnTo>
                    <a:pt x="2467" y="2181"/>
                  </a:lnTo>
                  <a:lnTo>
                    <a:pt x="2462" y="2169"/>
                  </a:lnTo>
                  <a:lnTo>
                    <a:pt x="2460" y="2154"/>
                  </a:lnTo>
                  <a:lnTo>
                    <a:pt x="2459" y="2134"/>
                  </a:lnTo>
                  <a:lnTo>
                    <a:pt x="2459" y="2134"/>
                  </a:lnTo>
                  <a:lnTo>
                    <a:pt x="2460" y="2117"/>
                  </a:lnTo>
                  <a:lnTo>
                    <a:pt x="2462" y="2103"/>
                  </a:lnTo>
                  <a:lnTo>
                    <a:pt x="2467" y="2092"/>
                  </a:lnTo>
                  <a:lnTo>
                    <a:pt x="2472" y="2084"/>
                  </a:lnTo>
                  <a:lnTo>
                    <a:pt x="2479" y="2079"/>
                  </a:lnTo>
                  <a:lnTo>
                    <a:pt x="2485" y="2074"/>
                  </a:lnTo>
                  <a:lnTo>
                    <a:pt x="2493" y="2073"/>
                  </a:lnTo>
                  <a:lnTo>
                    <a:pt x="2500" y="2072"/>
                  </a:lnTo>
                  <a:lnTo>
                    <a:pt x="2500" y="2072"/>
                  </a:lnTo>
                  <a:lnTo>
                    <a:pt x="2507" y="2073"/>
                  </a:lnTo>
                  <a:lnTo>
                    <a:pt x="2514" y="2074"/>
                  </a:lnTo>
                  <a:lnTo>
                    <a:pt x="2520" y="2076"/>
                  </a:lnTo>
                  <a:lnTo>
                    <a:pt x="2525" y="2080"/>
                  </a:lnTo>
                  <a:lnTo>
                    <a:pt x="2530" y="2083"/>
                  </a:lnTo>
                  <a:lnTo>
                    <a:pt x="2534" y="2086"/>
                  </a:lnTo>
                  <a:lnTo>
                    <a:pt x="2539" y="2094"/>
                  </a:lnTo>
                  <a:lnTo>
                    <a:pt x="2539" y="2181"/>
                  </a:lnTo>
                  <a:lnTo>
                    <a:pt x="2539" y="2181"/>
                  </a:lnTo>
                  <a:lnTo>
                    <a:pt x="2533" y="2189"/>
                  </a:lnTo>
                  <a:lnTo>
                    <a:pt x="2525" y="2196"/>
                  </a:lnTo>
                  <a:lnTo>
                    <a:pt x="2520" y="2199"/>
                  </a:lnTo>
                  <a:lnTo>
                    <a:pt x="2514" y="2201"/>
                  </a:lnTo>
                  <a:lnTo>
                    <a:pt x="2507" y="2202"/>
                  </a:lnTo>
                  <a:lnTo>
                    <a:pt x="2501" y="2203"/>
                  </a:lnTo>
                  <a:lnTo>
                    <a:pt x="2501" y="2203"/>
                  </a:lnTo>
                  <a:close/>
                  <a:moveTo>
                    <a:pt x="672" y="2089"/>
                  </a:moveTo>
                  <a:lnTo>
                    <a:pt x="672" y="2089"/>
                  </a:lnTo>
                  <a:lnTo>
                    <a:pt x="664" y="2084"/>
                  </a:lnTo>
                  <a:lnTo>
                    <a:pt x="656" y="2080"/>
                  </a:lnTo>
                  <a:lnTo>
                    <a:pt x="646" y="2078"/>
                  </a:lnTo>
                  <a:lnTo>
                    <a:pt x="636" y="2076"/>
                  </a:lnTo>
                  <a:lnTo>
                    <a:pt x="636" y="2076"/>
                  </a:lnTo>
                  <a:lnTo>
                    <a:pt x="627" y="2078"/>
                  </a:lnTo>
                  <a:lnTo>
                    <a:pt x="618" y="2080"/>
                  </a:lnTo>
                  <a:lnTo>
                    <a:pt x="611" y="2084"/>
                  </a:lnTo>
                  <a:lnTo>
                    <a:pt x="606" y="2090"/>
                  </a:lnTo>
                  <a:lnTo>
                    <a:pt x="601" y="2096"/>
                  </a:lnTo>
                  <a:lnTo>
                    <a:pt x="599" y="2105"/>
                  </a:lnTo>
                  <a:lnTo>
                    <a:pt x="597" y="2116"/>
                  </a:lnTo>
                  <a:lnTo>
                    <a:pt x="596" y="2128"/>
                  </a:lnTo>
                  <a:lnTo>
                    <a:pt x="596" y="2249"/>
                  </a:lnTo>
                  <a:lnTo>
                    <a:pt x="542" y="2249"/>
                  </a:lnTo>
                  <a:lnTo>
                    <a:pt x="542" y="2027"/>
                  </a:lnTo>
                  <a:lnTo>
                    <a:pt x="596" y="2027"/>
                  </a:lnTo>
                  <a:lnTo>
                    <a:pt x="596" y="2046"/>
                  </a:lnTo>
                  <a:lnTo>
                    <a:pt x="596" y="2046"/>
                  </a:lnTo>
                  <a:lnTo>
                    <a:pt x="601" y="2040"/>
                  </a:lnTo>
                  <a:lnTo>
                    <a:pt x="607" y="2035"/>
                  </a:lnTo>
                  <a:lnTo>
                    <a:pt x="613" y="2031"/>
                  </a:lnTo>
                  <a:lnTo>
                    <a:pt x="619" y="2028"/>
                  </a:lnTo>
                  <a:lnTo>
                    <a:pt x="625" y="2025"/>
                  </a:lnTo>
                  <a:lnTo>
                    <a:pt x="631" y="2024"/>
                  </a:lnTo>
                  <a:lnTo>
                    <a:pt x="639" y="2022"/>
                  </a:lnTo>
                  <a:lnTo>
                    <a:pt x="646" y="2021"/>
                  </a:lnTo>
                  <a:lnTo>
                    <a:pt x="646" y="2021"/>
                  </a:lnTo>
                  <a:lnTo>
                    <a:pt x="657" y="2022"/>
                  </a:lnTo>
                  <a:lnTo>
                    <a:pt x="668" y="2026"/>
                  </a:lnTo>
                  <a:lnTo>
                    <a:pt x="679" y="2030"/>
                  </a:lnTo>
                  <a:lnTo>
                    <a:pt x="688" y="2036"/>
                  </a:lnTo>
                  <a:lnTo>
                    <a:pt x="672" y="2089"/>
                  </a:lnTo>
                  <a:close/>
                  <a:moveTo>
                    <a:pt x="241" y="2027"/>
                  </a:moveTo>
                  <a:lnTo>
                    <a:pt x="295" y="2027"/>
                  </a:lnTo>
                  <a:lnTo>
                    <a:pt x="232" y="2249"/>
                  </a:lnTo>
                  <a:lnTo>
                    <a:pt x="184" y="2249"/>
                  </a:lnTo>
                  <a:lnTo>
                    <a:pt x="160" y="2157"/>
                  </a:lnTo>
                  <a:lnTo>
                    <a:pt x="160" y="2157"/>
                  </a:lnTo>
                  <a:lnTo>
                    <a:pt x="148" y="2108"/>
                  </a:lnTo>
                  <a:lnTo>
                    <a:pt x="148" y="2108"/>
                  </a:lnTo>
                  <a:lnTo>
                    <a:pt x="142" y="2132"/>
                  </a:lnTo>
                  <a:lnTo>
                    <a:pt x="136" y="2158"/>
                  </a:lnTo>
                  <a:lnTo>
                    <a:pt x="110" y="2249"/>
                  </a:lnTo>
                  <a:lnTo>
                    <a:pt x="63" y="2249"/>
                  </a:lnTo>
                  <a:lnTo>
                    <a:pt x="63" y="2247"/>
                  </a:lnTo>
                  <a:lnTo>
                    <a:pt x="0" y="2027"/>
                  </a:lnTo>
                  <a:lnTo>
                    <a:pt x="57" y="2027"/>
                  </a:lnTo>
                  <a:lnTo>
                    <a:pt x="77" y="2110"/>
                  </a:lnTo>
                  <a:lnTo>
                    <a:pt x="77" y="2110"/>
                  </a:lnTo>
                  <a:lnTo>
                    <a:pt x="83" y="2136"/>
                  </a:lnTo>
                  <a:lnTo>
                    <a:pt x="88" y="2164"/>
                  </a:lnTo>
                  <a:lnTo>
                    <a:pt x="88" y="2164"/>
                  </a:lnTo>
                  <a:lnTo>
                    <a:pt x="95" y="2136"/>
                  </a:lnTo>
                  <a:lnTo>
                    <a:pt x="102" y="2108"/>
                  </a:lnTo>
                  <a:lnTo>
                    <a:pt x="125" y="2027"/>
                  </a:lnTo>
                  <a:lnTo>
                    <a:pt x="172" y="2027"/>
                  </a:lnTo>
                  <a:lnTo>
                    <a:pt x="195" y="2108"/>
                  </a:lnTo>
                  <a:lnTo>
                    <a:pt x="195" y="2108"/>
                  </a:lnTo>
                  <a:lnTo>
                    <a:pt x="202" y="2135"/>
                  </a:lnTo>
                  <a:lnTo>
                    <a:pt x="209" y="2165"/>
                  </a:lnTo>
                  <a:lnTo>
                    <a:pt x="209" y="2165"/>
                  </a:lnTo>
                  <a:lnTo>
                    <a:pt x="213" y="2139"/>
                  </a:lnTo>
                  <a:lnTo>
                    <a:pt x="220" y="2108"/>
                  </a:lnTo>
                  <a:lnTo>
                    <a:pt x="241" y="2027"/>
                  </a:lnTo>
                  <a:close/>
                  <a:moveTo>
                    <a:pt x="406" y="2021"/>
                  </a:moveTo>
                  <a:lnTo>
                    <a:pt x="406" y="2021"/>
                  </a:lnTo>
                  <a:lnTo>
                    <a:pt x="396" y="2022"/>
                  </a:lnTo>
                  <a:lnTo>
                    <a:pt x="385" y="2024"/>
                  </a:lnTo>
                  <a:lnTo>
                    <a:pt x="375" y="2027"/>
                  </a:lnTo>
                  <a:lnTo>
                    <a:pt x="366" y="2030"/>
                  </a:lnTo>
                  <a:lnTo>
                    <a:pt x="358" y="2035"/>
                  </a:lnTo>
                  <a:lnTo>
                    <a:pt x="349" y="2040"/>
                  </a:lnTo>
                  <a:lnTo>
                    <a:pt x="341" y="2047"/>
                  </a:lnTo>
                  <a:lnTo>
                    <a:pt x="334" y="2054"/>
                  </a:lnTo>
                  <a:lnTo>
                    <a:pt x="328" y="2062"/>
                  </a:lnTo>
                  <a:lnTo>
                    <a:pt x="322" y="2071"/>
                  </a:lnTo>
                  <a:lnTo>
                    <a:pt x="317" y="2081"/>
                  </a:lnTo>
                  <a:lnTo>
                    <a:pt x="313" y="2091"/>
                  </a:lnTo>
                  <a:lnTo>
                    <a:pt x="310" y="2102"/>
                  </a:lnTo>
                  <a:lnTo>
                    <a:pt x="308" y="2113"/>
                  </a:lnTo>
                  <a:lnTo>
                    <a:pt x="306" y="2125"/>
                  </a:lnTo>
                  <a:lnTo>
                    <a:pt x="306" y="2138"/>
                  </a:lnTo>
                  <a:lnTo>
                    <a:pt x="306" y="2138"/>
                  </a:lnTo>
                  <a:lnTo>
                    <a:pt x="306" y="2150"/>
                  </a:lnTo>
                  <a:lnTo>
                    <a:pt x="308" y="2163"/>
                  </a:lnTo>
                  <a:lnTo>
                    <a:pt x="310" y="2174"/>
                  </a:lnTo>
                  <a:lnTo>
                    <a:pt x="313" y="2185"/>
                  </a:lnTo>
                  <a:lnTo>
                    <a:pt x="317" y="2194"/>
                  </a:lnTo>
                  <a:lnTo>
                    <a:pt x="322" y="2204"/>
                  </a:lnTo>
                  <a:lnTo>
                    <a:pt x="328" y="2213"/>
                  </a:lnTo>
                  <a:lnTo>
                    <a:pt x="334" y="2221"/>
                  </a:lnTo>
                  <a:lnTo>
                    <a:pt x="341" y="2229"/>
                  </a:lnTo>
                  <a:lnTo>
                    <a:pt x="349" y="2235"/>
                  </a:lnTo>
                  <a:lnTo>
                    <a:pt x="358" y="2241"/>
                  </a:lnTo>
                  <a:lnTo>
                    <a:pt x="366" y="2245"/>
                  </a:lnTo>
                  <a:lnTo>
                    <a:pt x="375" y="2249"/>
                  </a:lnTo>
                  <a:lnTo>
                    <a:pt x="385" y="2252"/>
                  </a:lnTo>
                  <a:lnTo>
                    <a:pt x="396" y="2253"/>
                  </a:lnTo>
                  <a:lnTo>
                    <a:pt x="406" y="2254"/>
                  </a:lnTo>
                  <a:lnTo>
                    <a:pt x="406" y="2254"/>
                  </a:lnTo>
                  <a:lnTo>
                    <a:pt x="417" y="2253"/>
                  </a:lnTo>
                  <a:lnTo>
                    <a:pt x="428" y="2252"/>
                  </a:lnTo>
                  <a:lnTo>
                    <a:pt x="438" y="2249"/>
                  </a:lnTo>
                  <a:lnTo>
                    <a:pt x="447" y="2245"/>
                  </a:lnTo>
                  <a:lnTo>
                    <a:pt x="456" y="2241"/>
                  </a:lnTo>
                  <a:lnTo>
                    <a:pt x="465" y="2235"/>
                  </a:lnTo>
                  <a:lnTo>
                    <a:pt x="472" y="2229"/>
                  </a:lnTo>
                  <a:lnTo>
                    <a:pt x="479" y="2221"/>
                  </a:lnTo>
                  <a:lnTo>
                    <a:pt x="486" y="2213"/>
                  </a:lnTo>
                  <a:lnTo>
                    <a:pt x="491" y="2204"/>
                  </a:lnTo>
                  <a:lnTo>
                    <a:pt x="496" y="2194"/>
                  </a:lnTo>
                  <a:lnTo>
                    <a:pt x="500" y="2185"/>
                  </a:lnTo>
                  <a:lnTo>
                    <a:pt x="503" y="2174"/>
                  </a:lnTo>
                  <a:lnTo>
                    <a:pt x="505" y="2163"/>
                  </a:lnTo>
                  <a:lnTo>
                    <a:pt x="508" y="2150"/>
                  </a:lnTo>
                  <a:lnTo>
                    <a:pt x="508" y="2138"/>
                  </a:lnTo>
                  <a:lnTo>
                    <a:pt x="508" y="2138"/>
                  </a:lnTo>
                  <a:lnTo>
                    <a:pt x="508" y="2125"/>
                  </a:lnTo>
                  <a:lnTo>
                    <a:pt x="505" y="2113"/>
                  </a:lnTo>
                  <a:lnTo>
                    <a:pt x="503" y="2102"/>
                  </a:lnTo>
                  <a:lnTo>
                    <a:pt x="500" y="2091"/>
                  </a:lnTo>
                  <a:lnTo>
                    <a:pt x="496" y="2081"/>
                  </a:lnTo>
                  <a:lnTo>
                    <a:pt x="491" y="2071"/>
                  </a:lnTo>
                  <a:lnTo>
                    <a:pt x="486" y="2062"/>
                  </a:lnTo>
                  <a:lnTo>
                    <a:pt x="479" y="2054"/>
                  </a:lnTo>
                  <a:lnTo>
                    <a:pt x="472" y="2047"/>
                  </a:lnTo>
                  <a:lnTo>
                    <a:pt x="465" y="2040"/>
                  </a:lnTo>
                  <a:lnTo>
                    <a:pt x="456" y="2035"/>
                  </a:lnTo>
                  <a:lnTo>
                    <a:pt x="447" y="2030"/>
                  </a:lnTo>
                  <a:lnTo>
                    <a:pt x="438" y="2027"/>
                  </a:lnTo>
                  <a:lnTo>
                    <a:pt x="428" y="2024"/>
                  </a:lnTo>
                  <a:lnTo>
                    <a:pt x="417" y="2022"/>
                  </a:lnTo>
                  <a:lnTo>
                    <a:pt x="406" y="2021"/>
                  </a:lnTo>
                  <a:lnTo>
                    <a:pt x="406" y="2021"/>
                  </a:lnTo>
                  <a:close/>
                  <a:moveTo>
                    <a:pt x="406" y="2202"/>
                  </a:moveTo>
                  <a:lnTo>
                    <a:pt x="406" y="2202"/>
                  </a:lnTo>
                  <a:lnTo>
                    <a:pt x="396" y="2201"/>
                  </a:lnTo>
                  <a:lnTo>
                    <a:pt x="387" y="2198"/>
                  </a:lnTo>
                  <a:lnTo>
                    <a:pt x="381" y="2192"/>
                  </a:lnTo>
                  <a:lnTo>
                    <a:pt x="374" y="2185"/>
                  </a:lnTo>
                  <a:lnTo>
                    <a:pt x="369" y="2176"/>
                  </a:lnTo>
                  <a:lnTo>
                    <a:pt x="364" y="2165"/>
                  </a:lnTo>
                  <a:lnTo>
                    <a:pt x="362" y="2151"/>
                  </a:lnTo>
                  <a:lnTo>
                    <a:pt x="362" y="2138"/>
                  </a:lnTo>
                  <a:lnTo>
                    <a:pt x="362" y="2138"/>
                  </a:lnTo>
                  <a:lnTo>
                    <a:pt x="362" y="2124"/>
                  </a:lnTo>
                  <a:lnTo>
                    <a:pt x="364" y="2111"/>
                  </a:lnTo>
                  <a:lnTo>
                    <a:pt x="369" y="2101"/>
                  </a:lnTo>
                  <a:lnTo>
                    <a:pt x="374" y="2091"/>
                  </a:lnTo>
                  <a:lnTo>
                    <a:pt x="381" y="2083"/>
                  </a:lnTo>
                  <a:lnTo>
                    <a:pt x="387" y="2078"/>
                  </a:lnTo>
                  <a:lnTo>
                    <a:pt x="396" y="2074"/>
                  </a:lnTo>
                  <a:lnTo>
                    <a:pt x="406" y="2073"/>
                  </a:lnTo>
                  <a:lnTo>
                    <a:pt x="406" y="2073"/>
                  </a:lnTo>
                  <a:lnTo>
                    <a:pt x="416" y="2074"/>
                  </a:lnTo>
                  <a:lnTo>
                    <a:pt x="425" y="2078"/>
                  </a:lnTo>
                  <a:lnTo>
                    <a:pt x="433" y="2083"/>
                  </a:lnTo>
                  <a:lnTo>
                    <a:pt x="439" y="2091"/>
                  </a:lnTo>
                  <a:lnTo>
                    <a:pt x="445" y="2101"/>
                  </a:lnTo>
                  <a:lnTo>
                    <a:pt x="448" y="2111"/>
                  </a:lnTo>
                  <a:lnTo>
                    <a:pt x="450" y="2124"/>
                  </a:lnTo>
                  <a:lnTo>
                    <a:pt x="451" y="2138"/>
                  </a:lnTo>
                  <a:lnTo>
                    <a:pt x="451" y="2138"/>
                  </a:lnTo>
                  <a:lnTo>
                    <a:pt x="450" y="2151"/>
                  </a:lnTo>
                  <a:lnTo>
                    <a:pt x="448" y="2165"/>
                  </a:lnTo>
                  <a:lnTo>
                    <a:pt x="445" y="2176"/>
                  </a:lnTo>
                  <a:lnTo>
                    <a:pt x="439" y="2185"/>
                  </a:lnTo>
                  <a:lnTo>
                    <a:pt x="433" y="2192"/>
                  </a:lnTo>
                  <a:lnTo>
                    <a:pt x="425" y="2198"/>
                  </a:lnTo>
                  <a:lnTo>
                    <a:pt x="416" y="2201"/>
                  </a:lnTo>
                  <a:lnTo>
                    <a:pt x="406" y="2202"/>
                  </a:lnTo>
                  <a:lnTo>
                    <a:pt x="406" y="2202"/>
                  </a:lnTo>
                  <a:close/>
                  <a:moveTo>
                    <a:pt x="2269" y="2089"/>
                  </a:moveTo>
                  <a:lnTo>
                    <a:pt x="2269" y="2089"/>
                  </a:lnTo>
                  <a:lnTo>
                    <a:pt x="2260" y="2084"/>
                  </a:lnTo>
                  <a:lnTo>
                    <a:pt x="2251" y="2080"/>
                  </a:lnTo>
                  <a:lnTo>
                    <a:pt x="2242" y="2078"/>
                  </a:lnTo>
                  <a:lnTo>
                    <a:pt x="2233" y="2076"/>
                  </a:lnTo>
                  <a:lnTo>
                    <a:pt x="2233" y="2076"/>
                  </a:lnTo>
                  <a:lnTo>
                    <a:pt x="2223" y="2078"/>
                  </a:lnTo>
                  <a:lnTo>
                    <a:pt x="2215" y="2080"/>
                  </a:lnTo>
                  <a:lnTo>
                    <a:pt x="2208" y="2084"/>
                  </a:lnTo>
                  <a:lnTo>
                    <a:pt x="2203" y="2090"/>
                  </a:lnTo>
                  <a:lnTo>
                    <a:pt x="2198" y="2096"/>
                  </a:lnTo>
                  <a:lnTo>
                    <a:pt x="2195" y="2105"/>
                  </a:lnTo>
                  <a:lnTo>
                    <a:pt x="2193" y="2116"/>
                  </a:lnTo>
                  <a:lnTo>
                    <a:pt x="2193" y="2128"/>
                  </a:lnTo>
                  <a:lnTo>
                    <a:pt x="2193" y="2249"/>
                  </a:lnTo>
                  <a:lnTo>
                    <a:pt x="2138" y="2249"/>
                  </a:lnTo>
                  <a:lnTo>
                    <a:pt x="2138" y="2027"/>
                  </a:lnTo>
                  <a:lnTo>
                    <a:pt x="2193" y="2027"/>
                  </a:lnTo>
                  <a:lnTo>
                    <a:pt x="2193" y="2046"/>
                  </a:lnTo>
                  <a:lnTo>
                    <a:pt x="2193" y="2046"/>
                  </a:lnTo>
                  <a:lnTo>
                    <a:pt x="2197" y="2040"/>
                  </a:lnTo>
                  <a:lnTo>
                    <a:pt x="2203" y="2035"/>
                  </a:lnTo>
                  <a:lnTo>
                    <a:pt x="2208" y="2031"/>
                  </a:lnTo>
                  <a:lnTo>
                    <a:pt x="2215" y="2028"/>
                  </a:lnTo>
                  <a:lnTo>
                    <a:pt x="2222" y="2025"/>
                  </a:lnTo>
                  <a:lnTo>
                    <a:pt x="2228" y="2024"/>
                  </a:lnTo>
                  <a:lnTo>
                    <a:pt x="2235" y="2022"/>
                  </a:lnTo>
                  <a:lnTo>
                    <a:pt x="2242" y="2021"/>
                  </a:lnTo>
                  <a:lnTo>
                    <a:pt x="2242" y="2021"/>
                  </a:lnTo>
                  <a:lnTo>
                    <a:pt x="2253" y="2022"/>
                  </a:lnTo>
                  <a:lnTo>
                    <a:pt x="2264" y="2026"/>
                  </a:lnTo>
                  <a:lnTo>
                    <a:pt x="2275" y="2030"/>
                  </a:lnTo>
                  <a:lnTo>
                    <a:pt x="2283" y="2036"/>
                  </a:lnTo>
                  <a:lnTo>
                    <a:pt x="2269" y="2089"/>
                  </a:lnTo>
                  <a:close/>
                  <a:moveTo>
                    <a:pt x="1836" y="2027"/>
                  </a:moveTo>
                  <a:lnTo>
                    <a:pt x="1891" y="2027"/>
                  </a:lnTo>
                  <a:lnTo>
                    <a:pt x="1828" y="2249"/>
                  </a:lnTo>
                  <a:lnTo>
                    <a:pt x="1780" y="2249"/>
                  </a:lnTo>
                  <a:lnTo>
                    <a:pt x="1756" y="2157"/>
                  </a:lnTo>
                  <a:lnTo>
                    <a:pt x="1756" y="2157"/>
                  </a:lnTo>
                  <a:lnTo>
                    <a:pt x="1744" y="2108"/>
                  </a:lnTo>
                  <a:lnTo>
                    <a:pt x="1744" y="2108"/>
                  </a:lnTo>
                  <a:lnTo>
                    <a:pt x="1738" y="2132"/>
                  </a:lnTo>
                  <a:lnTo>
                    <a:pt x="1732" y="2158"/>
                  </a:lnTo>
                  <a:lnTo>
                    <a:pt x="1707" y="2249"/>
                  </a:lnTo>
                  <a:lnTo>
                    <a:pt x="1660" y="2249"/>
                  </a:lnTo>
                  <a:lnTo>
                    <a:pt x="1659" y="2247"/>
                  </a:lnTo>
                  <a:lnTo>
                    <a:pt x="1597" y="2027"/>
                  </a:lnTo>
                  <a:lnTo>
                    <a:pt x="1653" y="2027"/>
                  </a:lnTo>
                  <a:lnTo>
                    <a:pt x="1674" y="2110"/>
                  </a:lnTo>
                  <a:lnTo>
                    <a:pt x="1674" y="2110"/>
                  </a:lnTo>
                  <a:lnTo>
                    <a:pt x="1680" y="2136"/>
                  </a:lnTo>
                  <a:lnTo>
                    <a:pt x="1685" y="2164"/>
                  </a:lnTo>
                  <a:lnTo>
                    <a:pt x="1685" y="2164"/>
                  </a:lnTo>
                  <a:lnTo>
                    <a:pt x="1691" y="2136"/>
                  </a:lnTo>
                  <a:lnTo>
                    <a:pt x="1699" y="2108"/>
                  </a:lnTo>
                  <a:lnTo>
                    <a:pt x="1722" y="2027"/>
                  </a:lnTo>
                  <a:lnTo>
                    <a:pt x="1768" y="2027"/>
                  </a:lnTo>
                  <a:lnTo>
                    <a:pt x="1791" y="2108"/>
                  </a:lnTo>
                  <a:lnTo>
                    <a:pt x="1791" y="2108"/>
                  </a:lnTo>
                  <a:lnTo>
                    <a:pt x="1798" y="2135"/>
                  </a:lnTo>
                  <a:lnTo>
                    <a:pt x="1804" y="2165"/>
                  </a:lnTo>
                  <a:lnTo>
                    <a:pt x="1804" y="2165"/>
                  </a:lnTo>
                  <a:lnTo>
                    <a:pt x="1810" y="2139"/>
                  </a:lnTo>
                  <a:lnTo>
                    <a:pt x="1817" y="2108"/>
                  </a:lnTo>
                  <a:lnTo>
                    <a:pt x="1836" y="2027"/>
                  </a:lnTo>
                  <a:close/>
                  <a:moveTo>
                    <a:pt x="2002" y="2021"/>
                  </a:moveTo>
                  <a:lnTo>
                    <a:pt x="2002" y="2021"/>
                  </a:lnTo>
                  <a:lnTo>
                    <a:pt x="1992" y="2022"/>
                  </a:lnTo>
                  <a:lnTo>
                    <a:pt x="1981" y="2024"/>
                  </a:lnTo>
                  <a:lnTo>
                    <a:pt x="1971" y="2027"/>
                  </a:lnTo>
                  <a:lnTo>
                    <a:pt x="1962" y="2030"/>
                  </a:lnTo>
                  <a:lnTo>
                    <a:pt x="1953" y="2035"/>
                  </a:lnTo>
                  <a:lnTo>
                    <a:pt x="1945" y="2041"/>
                  </a:lnTo>
                  <a:lnTo>
                    <a:pt x="1937" y="2047"/>
                  </a:lnTo>
                  <a:lnTo>
                    <a:pt x="1930" y="2054"/>
                  </a:lnTo>
                  <a:lnTo>
                    <a:pt x="1924" y="2062"/>
                  </a:lnTo>
                  <a:lnTo>
                    <a:pt x="1918" y="2071"/>
                  </a:lnTo>
                  <a:lnTo>
                    <a:pt x="1913" y="2081"/>
                  </a:lnTo>
                  <a:lnTo>
                    <a:pt x="1909" y="2091"/>
                  </a:lnTo>
                  <a:lnTo>
                    <a:pt x="1906" y="2102"/>
                  </a:lnTo>
                  <a:lnTo>
                    <a:pt x="1903" y="2114"/>
                  </a:lnTo>
                  <a:lnTo>
                    <a:pt x="1902" y="2125"/>
                  </a:lnTo>
                  <a:lnTo>
                    <a:pt x="1902" y="2138"/>
                  </a:lnTo>
                  <a:lnTo>
                    <a:pt x="1902" y="2138"/>
                  </a:lnTo>
                  <a:lnTo>
                    <a:pt x="1902" y="2150"/>
                  </a:lnTo>
                  <a:lnTo>
                    <a:pt x="1903" y="2163"/>
                  </a:lnTo>
                  <a:lnTo>
                    <a:pt x="1906" y="2174"/>
                  </a:lnTo>
                  <a:lnTo>
                    <a:pt x="1909" y="2185"/>
                  </a:lnTo>
                  <a:lnTo>
                    <a:pt x="1913" y="2194"/>
                  </a:lnTo>
                  <a:lnTo>
                    <a:pt x="1918" y="2204"/>
                  </a:lnTo>
                  <a:lnTo>
                    <a:pt x="1924" y="2213"/>
                  </a:lnTo>
                  <a:lnTo>
                    <a:pt x="1930" y="2221"/>
                  </a:lnTo>
                  <a:lnTo>
                    <a:pt x="1937" y="2229"/>
                  </a:lnTo>
                  <a:lnTo>
                    <a:pt x="1945" y="2235"/>
                  </a:lnTo>
                  <a:lnTo>
                    <a:pt x="1953" y="2241"/>
                  </a:lnTo>
                  <a:lnTo>
                    <a:pt x="1962" y="2245"/>
                  </a:lnTo>
                  <a:lnTo>
                    <a:pt x="1971" y="2249"/>
                  </a:lnTo>
                  <a:lnTo>
                    <a:pt x="1981" y="2252"/>
                  </a:lnTo>
                  <a:lnTo>
                    <a:pt x="1992" y="2253"/>
                  </a:lnTo>
                  <a:lnTo>
                    <a:pt x="2002" y="2254"/>
                  </a:lnTo>
                  <a:lnTo>
                    <a:pt x="2002" y="2254"/>
                  </a:lnTo>
                  <a:lnTo>
                    <a:pt x="2013" y="2253"/>
                  </a:lnTo>
                  <a:lnTo>
                    <a:pt x="2024" y="2252"/>
                  </a:lnTo>
                  <a:lnTo>
                    <a:pt x="2034" y="2249"/>
                  </a:lnTo>
                  <a:lnTo>
                    <a:pt x="2043" y="2245"/>
                  </a:lnTo>
                  <a:lnTo>
                    <a:pt x="2052" y="2241"/>
                  </a:lnTo>
                  <a:lnTo>
                    <a:pt x="2061" y="2235"/>
                  </a:lnTo>
                  <a:lnTo>
                    <a:pt x="2068" y="2229"/>
                  </a:lnTo>
                  <a:lnTo>
                    <a:pt x="2075" y="2221"/>
                  </a:lnTo>
                  <a:lnTo>
                    <a:pt x="2081" y="2213"/>
                  </a:lnTo>
                  <a:lnTo>
                    <a:pt x="2087" y="2204"/>
                  </a:lnTo>
                  <a:lnTo>
                    <a:pt x="2091" y="2194"/>
                  </a:lnTo>
                  <a:lnTo>
                    <a:pt x="2096" y="2185"/>
                  </a:lnTo>
                  <a:lnTo>
                    <a:pt x="2099" y="2174"/>
                  </a:lnTo>
                  <a:lnTo>
                    <a:pt x="2101" y="2163"/>
                  </a:lnTo>
                  <a:lnTo>
                    <a:pt x="2104" y="2150"/>
                  </a:lnTo>
                  <a:lnTo>
                    <a:pt x="2104" y="2138"/>
                  </a:lnTo>
                  <a:lnTo>
                    <a:pt x="2104" y="2138"/>
                  </a:lnTo>
                  <a:lnTo>
                    <a:pt x="2104" y="2125"/>
                  </a:lnTo>
                  <a:lnTo>
                    <a:pt x="2101" y="2114"/>
                  </a:lnTo>
                  <a:lnTo>
                    <a:pt x="2099" y="2102"/>
                  </a:lnTo>
                  <a:lnTo>
                    <a:pt x="2096" y="2091"/>
                  </a:lnTo>
                  <a:lnTo>
                    <a:pt x="2091" y="2081"/>
                  </a:lnTo>
                  <a:lnTo>
                    <a:pt x="2087" y="2071"/>
                  </a:lnTo>
                  <a:lnTo>
                    <a:pt x="2081" y="2062"/>
                  </a:lnTo>
                  <a:lnTo>
                    <a:pt x="2075" y="2054"/>
                  </a:lnTo>
                  <a:lnTo>
                    <a:pt x="2068" y="2047"/>
                  </a:lnTo>
                  <a:lnTo>
                    <a:pt x="2061" y="2041"/>
                  </a:lnTo>
                  <a:lnTo>
                    <a:pt x="2052" y="2035"/>
                  </a:lnTo>
                  <a:lnTo>
                    <a:pt x="2043" y="2030"/>
                  </a:lnTo>
                  <a:lnTo>
                    <a:pt x="2034" y="2027"/>
                  </a:lnTo>
                  <a:lnTo>
                    <a:pt x="2024" y="2024"/>
                  </a:lnTo>
                  <a:lnTo>
                    <a:pt x="2013" y="2022"/>
                  </a:lnTo>
                  <a:lnTo>
                    <a:pt x="2002" y="2021"/>
                  </a:lnTo>
                  <a:lnTo>
                    <a:pt x="2002" y="2021"/>
                  </a:lnTo>
                  <a:close/>
                  <a:moveTo>
                    <a:pt x="2002" y="2202"/>
                  </a:moveTo>
                  <a:lnTo>
                    <a:pt x="2002" y="2202"/>
                  </a:lnTo>
                  <a:lnTo>
                    <a:pt x="1992" y="2201"/>
                  </a:lnTo>
                  <a:lnTo>
                    <a:pt x="1984" y="2198"/>
                  </a:lnTo>
                  <a:lnTo>
                    <a:pt x="1977" y="2192"/>
                  </a:lnTo>
                  <a:lnTo>
                    <a:pt x="1970" y="2185"/>
                  </a:lnTo>
                  <a:lnTo>
                    <a:pt x="1964" y="2176"/>
                  </a:lnTo>
                  <a:lnTo>
                    <a:pt x="1960" y="2165"/>
                  </a:lnTo>
                  <a:lnTo>
                    <a:pt x="1958" y="2151"/>
                  </a:lnTo>
                  <a:lnTo>
                    <a:pt x="1958" y="2138"/>
                  </a:lnTo>
                  <a:lnTo>
                    <a:pt x="1958" y="2138"/>
                  </a:lnTo>
                  <a:lnTo>
                    <a:pt x="1958" y="2124"/>
                  </a:lnTo>
                  <a:lnTo>
                    <a:pt x="1960" y="2112"/>
                  </a:lnTo>
                  <a:lnTo>
                    <a:pt x="1964" y="2101"/>
                  </a:lnTo>
                  <a:lnTo>
                    <a:pt x="1970" y="2091"/>
                  </a:lnTo>
                  <a:lnTo>
                    <a:pt x="1977" y="2083"/>
                  </a:lnTo>
                  <a:lnTo>
                    <a:pt x="1984" y="2078"/>
                  </a:lnTo>
                  <a:lnTo>
                    <a:pt x="1992" y="2074"/>
                  </a:lnTo>
                  <a:lnTo>
                    <a:pt x="2002" y="2073"/>
                  </a:lnTo>
                  <a:lnTo>
                    <a:pt x="2002" y="2073"/>
                  </a:lnTo>
                  <a:lnTo>
                    <a:pt x="2012" y="2074"/>
                  </a:lnTo>
                  <a:lnTo>
                    <a:pt x="2021" y="2078"/>
                  </a:lnTo>
                  <a:lnTo>
                    <a:pt x="2029" y="2083"/>
                  </a:lnTo>
                  <a:lnTo>
                    <a:pt x="2035" y="2091"/>
                  </a:lnTo>
                  <a:lnTo>
                    <a:pt x="2041" y="2101"/>
                  </a:lnTo>
                  <a:lnTo>
                    <a:pt x="2044" y="2112"/>
                  </a:lnTo>
                  <a:lnTo>
                    <a:pt x="2046" y="2124"/>
                  </a:lnTo>
                  <a:lnTo>
                    <a:pt x="2047" y="2138"/>
                  </a:lnTo>
                  <a:lnTo>
                    <a:pt x="2047" y="2138"/>
                  </a:lnTo>
                  <a:lnTo>
                    <a:pt x="2046" y="2151"/>
                  </a:lnTo>
                  <a:lnTo>
                    <a:pt x="2044" y="2165"/>
                  </a:lnTo>
                  <a:lnTo>
                    <a:pt x="2041" y="2176"/>
                  </a:lnTo>
                  <a:lnTo>
                    <a:pt x="2035" y="2185"/>
                  </a:lnTo>
                  <a:lnTo>
                    <a:pt x="2029" y="2192"/>
                  </a:lnTo>
                  <a:lnTo>
                    <a:pt x="2021" y="2198"/>
                  </a:lnTo>
                  <a:lnTo>
                    <a:pt x="2012" y="2201"/>
                  </a:lnTo>
                  <a:lnTo>
                    <a:pt x="2002" y="2202"/>
                  </a:lnTo>
                  <a:lnTo>
                    <a:pt x="2002" y="2202"/>
                  </a:lnTo>
                  <a:close/>
                  <a:moveTo>
                    <a:pt x="837" y="2100"/>
                  </a:moveTo>
                  <a:lnTo>
                    <a:pt x="904" y="2249"/>
                  </a:lnTo>
                  <a:lnTo>
                    <a:pt x="843" y="2249"/>
                  </a:lnTo>
                  <a:lnTo>
                    <a:pt x="797" y="2146"/>
                  </a:lnTo>
                  <a:lnTo>
                    <a:pt x="767" y="2182"/>
                  </a:lnTo>
                  <a:lnTo>
                    <a:pt x="767" y="2249"/>
                  </a:lnTo>
                  <a:lnTo>
                    <a:pt x="713" y="2249"/>
                  </a:lnTo>
                  <a:lnTo>
                    <a:pt x="713" y="1962"/>
                  </a:lnTo>
                  <a:lnTo>
                    <a:pt x="767" y="1934"/>
                  </a:lnTo>
                  <a:lnTo>
                    <a:pt x="767" y="2112"/>
                  </a:lnTo>
                  <a:lnTo>
                    <a:pt x="767" y="2112"/>
                  </a:lnTo>
                  <a:lnTo>
                    <a:pt x="788" y="2083"/>
                  </a:lnTo>
                  <a:lnTo>
                    <a:pt x="832" y="2027"/>
                  </a:lnTo>
                  <a:lnTo>
                    <a:pt x="896" y="2027"/>
                  </a:lnTo>
                  <a:lnTo>
                    <a:pt x="837" y="2100"/>
                  </a:lnTo>
                  <a:close/>
                  <a:moveTo>
                    <a:pt x="1097" y="2249"/>
                  </a:moveTo>
                  <a:lnTo>
                    <a:pt x="1042" y="2249"/>
                  </a:lnTo>
                  <a:lnTo>
                    <a:pt x="1042" y="2027"/>
                  </a:lnTo>
                  <a:lnTo>
                    <a:pt x="1097" y="2027"/>
                  </a:lnTo>
                  <a:lnTo>
                    <a:pt x="1097" y="2046"/>
                  </a:lnTo>
                  <a:lnTo>
                    <a:pt x="1097" y="2046"/>
                  </a:lnTo>
                  <a:lnTo>
                    <a:pt x="1103" y="2040"/>
                  </a:lnTo>
                  <a:lnTo>
                    <a:pt x="1108" y="2036"/>
                  </a:lnTo>
                  <a:lnTo>
                    <a:pt x="1115" y="2031"/>
                  </a:lnTo>
                  <a:lnTo>
                    <a:pt x="1121" y="2028"/>
                  </a:lnTo>
                  <a:lnTo>
                    <a:pt x="1129" y="2026"/>
                  </a:lnTo>
                  <a:lnTo>
                    <a:pt x="1137" y="2024"/>
                  </a:lnTo>
                  <a:lnTo>
                    <a:pt x="1144" y="2022"/>
                  </a:lnTo>
                  <a:lnTo>
                    <a:pt x="1153" y="2021"/>
                  </a:lnTo>
                  <a:lnTo>
                    <a:pt x="1153" y="2021"/>
                  </a:lnTo>
                  <a:lnTo>
                    <a:pt x="1163" y="2022"/>
                  </a:lnTo>
                  <a:lnTo>
                    <a:pt x="1172" y="2024"/>
                  </a:lnTo>
                  <a:lnTo>
                    <a:pt x="1180" y="2026"/>
                  </a:lnTo>
                  <a:lnTo>
                    <a:pt x="1189" y="2028"/>
                  </a:lnTo>
                  <a:lnTo>
                    <a:pt x="1195" y="2032"/>
                  </a:lnTo>
                  <a:lnTo>
                    <a:pt x="1202" y="2037"/>
                  </a:lnTo>
                  <a:lnTo>
                    <a:pt x="1208" y="2041"/>
                  </a:lnTo>
                  <a:lnTo>
                    <a:pt x="1214" y="2048"/>
                  </a:lnTo>
                  <a:lnTo>
                    <a:pt x="1218" y="2054"/>
                  </a:lnTo>
                  <a:lnTo>
                    <a:pt x="1223" y="2062"/>
                  </a:lnTo>
                  <a:lnTo>
                    <a:pt x="1226" y="2070"/>
                  </a:lnTo>
                  <a:lnTo>
                    <a:pt x="1229" y="2080"/>
                  </a:lnTo>
                  <a:lnTo>
                    <a:pt x="1232" y="2090"/>
                  </a:lnTo>
                  <a:lnTo>
                    <a:pt x="1233" y="2100"/>
                  </a:lnTo>
                  <a:lnTo>
                    <a:pt x="1234" y="2111"/>
                  </a:lnTo>
                  <a:lnTo>
                    <a:pt x="1235" y="2123"/>
                  </a:lnTo>
                  <a:lnTo>
                    <a:pt x="1235" y="2249"/>
                  </a:lnTo>
                  <a:lnTo>
                    <a:pt x="1180" y="2249"/>
                  </a:lnTo>
                  <a:lnTo>
                    <a:pt x="1180" y="2126"/>
                  </a:lnTo>
                  <a:lnTo>
                    <a:pt x="1180" y="2126"/>
                  </a:lnTo>
                  <a:lnTo>
                    <a:pt x="1179" y="2114"/>
                  </a:lnTo>
                  <a:lnTo>
                    <a:pt x="1178" y="2102"/>
                  </a:lnTo>
                  <a:lnTo>
                    <a:pt x="1174" y="2093"/>
                  </a:lnTo>
                  <a:lnTo>
                    <a:pt x="1170" y="2085"/>
                  </a:lnTo>
                  <a:lnTo>
                    <a:pt x="1164" y="2080"/>
                  </a:lnTo>
                  <a:lnTo>
                    <a:pt x="1158" y="2075"/>
                  </a:lnTo>
                  <a:lnTo>
                    <a:pt x="1149" y="2073"/>
                  </a:lnTo>
                  <a:lnTo>
                    <a:pt x="1139" y="2072"/>
                  </a:lnTo>
                  <a:lnTo>
                    <a:pt x="1139" y="2072"/>
                  </a:lnTo>
                  <a:lnTo>
                    <a:pt x="1130" y="2073"/>
                  </a:lnTo>
                  <a:lnTo>
                    <a:pt x="1121" y="2075"/>
                  </a:lnTo>
                  <a:lnTo>
                    <a:pt x="1114" y="2080"/>
                  </a:lnTo>
                  <a:lnTo>
                    <a:pt x="1108" y="2086"/>
                  </a:lnTo>
                  <a:lnTo>
                    <a:pt x="1104" y="2093"/>
                  </a:lnTo>
                  <a:lnTo>
                    <a:pt x="1100" y="2103"/>
                  </a:lnTo>
                  <a:lnTo>
                    <a:pt x="1098" y="2114"/>
                  </a:lnTo>
                  <a:lnTo>
                    <a:pt x="1097" y="2126"/>
                  </a:lnTo>
                  <a:lnTo>
                    <a:pt x="1097" y="2249"/>
                  </a:lnTo>
                  <a:close/>
                  <a:moveTo>
                    <a:pt x="1408" y="2042"/>
                  </a:moveTo>
                  <a:lnTo>
                    <a:pt x="1408" y="2042"/>
                  </a:lnTo>
                  <a:lnTo>
                    <a:pt x="1403" y="2038"/>
                  </a:lnTo>
                  <a:lnTo>
                    <a:pt x="1397" y="2033"/>
                  </a:lnTo>
                  <a:lnTo>
                    <a:pt x="1392" y="2030"/>
                  </a:lnTo>
                  <a:lnTo>
                    <a:pt x="1385" y="2027"/>
                  </a:lnTo>
                  <a:lnTo>
                    <a:pt x="1378" y="2025"/>
                  </a:lnTo>
                  <a:lnTo>
                    <a:pt x="1372" y="2024"/>
                  </a:lnTo>
                  <a:lnTo>
                    <a:pt x="1365" y="2022"/>
                  </a:lnTo>
                  <a:lnTo>
                    <a:pt x="1359" y="2021"/>
                  </a:lnTo>
                  <a:lnTo>
                    <a:pt x="1359" y="2021"/>
                  </a:lnTo>
                  <a:lnTo>
                    <a:pt x="1349" y="2022"/>
                  </a:lnTo>
                  <a:lnTo>
                    <a:pt x="1340" y="2024"/>
                  </a:lnTo>
                  <a:lnTo>
                    <a:pt x="1331" y="2026"/>
                  </a:lnTo>
                  <a:lnTo>
                    <a:pt x="1322" y="2030"/>
                  </a:lnTo>
                  <a:lnTo>
                    <a:pt x="1314" y="2033"/>
                  </a:lnTo>
                  <a:lnTo>
                    <a:pt x="1308" y="2039"/>
                  </a:lnTo>
                  <a:lnTo>
                    <a:pt x="1301" y="2046"/>
                  </a:lnTo>
                  <a:lnTo>
                    <a:pt x="1295" y="2052"/>
                  </a:lnTo>
                  <a:lnTo>
                    <a:pt x="1289" y="2060"/>
                  </a:lnTo>
                  <a:lnTo>
                    <a:pt x="1285" y="2069"/>
                  </a:lnTo>
                  <a:lnTo>
                    <a:pt x="1280" y="2078"/>
                  </a:lnTo>
                  <a:lnTo>
                    <a:pt x="1277" y="2089"/>
                  </a:lnTo>
                  <a:lnTo>
                    <a:pt x="1275" y="2099"/>
                  </a:lnTo>
                  <a:lnTo>
                    <a:pt x="1273" y="2111"/>
                  </a:lnTo>
                  <a:lnTo>
                    <a:pt x="1271" y="2123"/>
                  </a:lnTo>
                  <a:lnTo>
                    <a:pt x="1271" y="2135"/>
                  </a:lnTo>
                  <a:lnTo>
                    <a:pt x="1271" y="2135"/>
                  </a:lnTo>
                  <a:lnTo>
                    <a:pt x="1271" y="2149"/>
                  </a:lnTo>
                  <a:lnTo>
                    <a:pt x="1273" y="2161"/>
                  </a:lnTo>
                  <a:lnTo>
                    <a:pt x="1275" y="2174"/>
                  </a:lnTo>
                  <a:lnTo>
                    <a:pt x="1277" y="2186"/>
                  </a:lnTo>
                  <a:lnTo>
                    <a:pt x="1280" y="2196"/>
                  </a:lnTo>
                  <a:lnTo>
                    <a:pt x="1285" y="2206"/>
                  </a:lnTo>
                  <a:lnTo>
                    <a:pt x="1289" y="2214"/>
                  </a:lnTo>
                  <a:lnTo>
                    <a:pt x="1295" y="2222"/>
                  </a:lnTo>
                  <a:lnTo>
                    <a:pt x="1300" y="2230"/>
                  </a:lnTo>
                  <a:lnTo>
                    <a:pt x="1307" y="2235"/>
                  </a:lnTo>
                  <a:lnTo>
                    <a:pt x="1313" y="2241"/>
                  </a:lnTo>
                  <a:lnTo>
                    <a:pt x="1321" y="2245"/>
                  </a:lnTo>
                  <a:lnTo>
                    <a:pt x="1330" y="2249"/>
                  </a:lnTo>
                  <a:lnTo>
                    <a:pt x="1339" y="2252"/>
                  </a:lnTo>
                  <a:lnTo>
                    <a:pt x="1348" y="2253"/>
                  </a:lnTo>
                  <a:lnTo>
                    <a:pt x="1357" y="2254"/>
                  </a:lnTo>
                  <a:lnTo>
                    <a:pt x="1357" y="2254"/>
                  </a:lnTo>
                  <a:lnTo>
                    <a:pt x="1364" y="2253"/>
                  </a:lnTo>
                  <a:lnTo>
                    <a:pt x="1372" y="2252"/>
                  </a:lnTo>
                  <a:lnTo>
                    <a:pt x="1378" y="2251"/>
                  </a:lnTo>
                  <a:lnTo>
                    <a:pt x="1385" y="2249"/>
                  </a:lnTo>
                  <a:lnTo>
                    <a:pt x="1391" y="2245"/>
                  </a:lnTo>
                  <a:lnTo>
                    <a:pt x="1397" y="2242"/>
                  </a:lnTo>
                  <a:lnTo>
                    <a:pt x="1403" y="2238"/>
                  </a:lnTo>
                  <a:lnTo>
                    <a:pt x="1408" y="2232"/>
                  </a:lnTo>
                  <a:lnTo>
                    <a:pt x="1408" y="2238"/>
                  </a:lnTo>
                  <a:lnTo>
                    <a:pt x="1408" y="2238"/>
                  </a:lnTo>
                  <a:lnTo>
                    <a:pt x="1408" y="2246"/>
                  </a:lnTo>
                  <a:lnTo>
                    <a:pt x="1407" y="2256"/>
                  </a:lnTo>
                  <a:lnTo>
                    <a:pt x="1404" y="2266"/>
                  </a:lnTo>
                  <a:lnTo>
                    <a:pt x="1402" y="2271"/>
                  </a:lnTo>
                  <a:lnTo>
                    <a:pt x="1399" y="2275"/>
                  </a:lnTo>
                  <a:lnTo>
                    <a:pt x="1395" y="2279"/>
                  </a:lnTo>
                  <a:lnTo>
                    <a:pt x="1391" y="2284"/>
                  </a:lnTo>
                  <a:lnTo>
                    <a:pt x="1385" y="2287"/>
                  </a:lnTo>
                  <a:lnTo>
                    <a:pt x="1378" y="2290"/>
                  </a:lnTo>
                  <a:lnTo>
                    <a:pt x="1370" y="2293"/>
                  </a:lnTo>
                  <a:lnTo>
                    <a:pt x="1361" y="2295"/>
                  </a:lnTo>
                  <a:lnTo>
                    <a:pt x="1350" y="2296"/>
                  </a:lnTo>
                  <a:lnTo>
                    <a:pt x="1337" y="2296"/>
                  </a:lnTo>
                  <a:lnTo>
                    <a:pt x="1334" y="2296"/>
                  </a:lnTo>
                  <a:lnTo>
                    <a:pt x="1354" y="2339"/>
                  </a:lnTo>
                  <a:lnTo>
                    <a:pt x="1355" y="2339"/>
                  </a:lnTo>
                  <a:lnTo>
                    <a:pt x="1355" y="2339"/>
                  </a:lnTo>
                  <a:lnTo>
                    <a:pt x="1369" y="2339"/>
                  </a:lnTo>
                  <a:lnTo>
                    <a:pt x="1381" y="2338"/>
                  </a:lnTo>
                  <a:lnTo>
                    <a:pt x="1392" y="2335"/>
                  </a:lnTo>
                  <a:lnTo>
                    <a:pt x="1403" y="2332"/>
                  </a:lnTo>
                  <a:lnTo>
                    <a:pt x="1413" y="2328"/>
                  </a:lnTo>
                  <a:lnTo>
                    <a:pt x="1421" y="2324"/>
                  </a:lnTo>
                  <a:lnTo>
                    <a:pt x="1429" y="2318"/>
                  </a:lnTo>
                  <a:lnTo>
                    <a:pt x="1436" y="2311"/>
                  </a:lnTo>
                  <a:lnTo>
                    <a:pt x="1442" y="2304"/>
                  </a:lnTo>
                  <a:lnTo>
                    <a:pt x="1448" y="2296"/>
                  </a:lnTo>
                  <a:lnTo>
                    <a:pt x="1452" y="2286"/>
                  </a:lnTo>
                  <a:lnTo>
                    <a:pt x="1456" y="2276"/>
                  </a:lnTo>
                  <a:lnTo>
                    <a:pt x="1459" y="2266"/>
                  </a:lnTo>
                  <a:lnTo>
                    <a:pt x="1461" y="2254"/>
                  </a:lnTo>
                  <a:lnTo>
                    <a:pt x="1462" y="2242"/>
                  </a:lnTo>
                  <a:lnTo>
                    <a:pt x="1462" y="2229"/>
                  </a:lnTo>
                  <a:lnTo>
                    <a:pt x="1462" y="2027"/>
                  </a:lnTo>
                  <a:lnTo>
                    <a:pt x="1408" y="2027"/>
                  </a:lnTo>
                  <a:lnTo>
                    <a:pt x="1408" y="2042"/>
                  </a:lnTo>
                  <a:close/>
                  <a:moveTo>
                    <a:pt x="1408" y="2094"/>
                  </a:moveTo>
                  <a:lnTo>
                    <a:pt x="1408" y="2181"/>
                  </a:lnTo>
                  <a:lnTo>
                    <a:pt x="1408" y="2181"/>
                  </a:lnTo>
                  <a:lnTo>
                    <a:pt x="1401" y="2189"/>
                  </a:lnTo>
                  <a:lnTo>
                    <a:pt x="1393" y="2197"/>
                  </a:lnTo>
                  <a:lnTo>
                    <a:pt x="1387" y="2199"/>
                  </a:lnTo>
                  <a:lnTo>
                    <a:pt x="1382" y="2201"/>
                  </a:lnTo>
                  <a:lnTo>
                    <a:pt x="1376" y="2202"/>
                  </a:lnTo>
                  <a:lnTo>
                    <a:pt x="1369" y="2203"/>
                  </a:lnTo>
                  <a:lnTo>
                    <a:pt x="1369" y="2203"/>
                  </a:lnTo>
                  <a:lnTo>
                    <a:pt x="1362" y="2202"/>
                  </a:lnTo>
                  <a:lnTo>
                    <a:pt x="1354" y="2200"/>
                  </a:lnTo>
                  <a:lnTo>
                    <a:pt x="1348" y="2197"/>
                  </a:lnTo>
                  <a:lnTo>
                    <a:pt x="1341" y="2190"/>
                  </a:lnTo>
                  <a:lnTo>
                    <a:pt x="1335" y="2181"/>
                  </a:lnTo>
                  <a:lnTo>
                    <a:pt x="1331" y="2169"/>
                  </a:lnTo>
                  <a:lnTo>
                    <a:pt x="1329" y="2154"/>
                  </a:lnTo>
                  <a:lnTo>
                    <a:pt x="1328" y="2134"/>
                  </a:lnTo>
                  <a:lnTo>
                    <a:pt x="1328" y="2134"/>
                  </a:lnTo>
                  <a:lnTo>
                    <a:pt x="1329" y="2117"/>
                  </a:lnTo>
                  <a:lnTo>
                    <a:pt x="1331" y="2103"/>
                  </a:lnTo>
                  <a:lnTo>
                    <a:pt x="1335" y="2092"/>
                  </a:lnTo>
                  <a:lnTo>
                    <a:pt x="1341" y="2084"/>
                  </a:lnTo>
                  <a:lnTo>
                    <a:pt x="1348" y="2079"/>
                  </a:lnTo>
                  <a:lnTo>
                    <a:pt x="1354" y="2074"/>
                  </a:lnTo>
                  <a:lnTo>
                    <a:pt x="1362" y="2073"/>
                  </a:lnTo>
                  <a:lnTo>
                    <a:pt x="1369" y="2072"/>
                  </a:lnTo>
                  <a:lnTo>
                    <a:pt x="1369" y="2072"/>
                  </a:lnTo>
                  <a:lnTo>
                    <a:pt x="1376" y="2073"/>
                  </a:lnTo>
                  <a:lnTo>
                    <a:pt x="1383" y="2074"/>
                  </a:lnTo>
                  <a:lnTo>
                    <a:pt x="1388" y="2076"/>
                  </a:lnTo>
                  <a:lnTo>
                    <a:pt x="1394" y="2080"/>
                  </a:lnTo>
                  <a:lnTo>
                    <a:pt x="1398" y="2083"/>
                  </a:lnTo>
                  <a:lnTo>
                    <a:pt x="1402" y="2086"/>
                  </a:lnTo>
                  <a:lnTo>
                    <a:pt x="1408" y="2094"/>
                  </a:lnTo>
                  <a:lnTo>
                    <a:pt x="1408" y="2094"/>
                  </a:lnTo>
                  <a:close/>
                  <a:moveTo>
                    <a:pt x="938" y="2027"/>
                  </a:moveTo>
                  <a:lnTo>
                    <a:pt x="993" y="2027"/>
                  </a:lnTo>
                  <a:lnTo>
                    <a:pt x="993" y="2123"/>
                  </a:lnTo>
                  <a:lnTo>
                    <a:pt x="993" y="2249"/>
                  </a:lnTo>
                  <a:lnTo>
                    <a:pt x="938" y="2249"/>
                  </a:lnTo>
                  <a:lnTo>
                    <a:pt x="938" y="2027"/>
                  </a:lnTo>
                  <a:close/>
                  <a:moveTo>
                    <a:pt x="993" y="1967"/>
                  </a:moveTo>
                  <a:lnTo>
                    <a:pt x="993" y="1995"/>
                  </a:lnTo>
                  <a:lnTo>
                    <a:pt x="938" y="1995"/>
                  </a:lnTo>
                  <a:lnTo>
                    <a:pt x="938" y="1940"/>
                  </a:lnTo>
                  <a:lnTo>
                    <a:pt x="993" y="1940"/>
                  </a:lnTo>
                  <a:lnTo>
                    <a:pt x="993" y="1967"/>
                  </a:lnTo>
                  <a:close/>
                  <a:moveTo>
                    <a:pt x="2309" y="1962"/>
                  </a:moveTo>
                  <a:lnTo>
                    <a:pt x="2364" y="1934"/>
                  </a:lnTo>
                  <a:lnTo>
                    <a:pt x="2364" y="2127"/>
                  </a:lnTo>
                  <a:lnTo>
                    <a:pt x="2364" y="2249"/>
                  </a:lnTo>
                  <a:lnTo>
                    <a:pt x="2309" y="2249"/>
                  </a:lnTo>
                  <a:lnTo>
                    <a:pt x="2309" y="1962"/>
                  </a:lnTo>
                  <a:close/>
                  <a:moveTo>
                    <a:pt x="397" y="757"/>
                  </a:moveTo>
                  <a:lnTo>
                    <a:pt x="850" y="757"/>
                  </a:lnTo>
                  <a:lnTo>
                    <a:pt x="850" y="495"/>
                  </a:lnTo>
                  <a:lnTo>
                    <a:pt x="397" y="495"/>
                  </a:lnTo>
                  <a:lnTo>
                    <a:pt x="397" y="288"/>
                  </a:lnTo>
                  <a:lnTo>
                    <a:pt x="898" y="288"/>
                  </a:lnTo>
                  <a:lnTo>
                    <a:pt x="732" y="0"/>
                  </a:lnTo>
                  <a:lnTo>
                    <a:pt x="22" y="0"/>
                  </a:lnTo>
                  <a:lnTo>
                    <a:pt x="22" y="1251"/>
                  </a:lnTo>
                  <a:lnTo>
                    <a:pt x="1023" y="1251"/>
                  </a:lnTo>
                  <a:lnTo>
                    <a:pt x="1023" y="963"/>
                  </a:lnTo>
                  <a:lnTo>
                    <a:pt x="397" y="963"/>
                  </a:lnTo>
                  <a:lnTo>
                    <a:pt x="397" y="757"/>
                  </a:lnTo>
                  <a:close/>
                  <a:moveTo>
                    <a:pt x="1690" y="0"/>
                  </a:moveTo>
                  <a:lnTo>
                    <a:pt x="1477" y="409"/>
                  </a:lnTo>
                  <a:lnTo>
                    <a:pt x="1265" y="0"/>
                  </a:lnTo>
                  <a:lnTo>
                    <a:pt x="850" y="0"/>
                  </a:lnTo>
                  <a:lnTo>
                    <a:pt x="1287" y="757"/>
                  </a:lnTo>
                  <a:lnTo>
                    <a:pt x="1287" y="1251"/>
                  </a:lnTo>
                  <a:lnTo>
                    <a:pt x="1661" y="1251"/>
                  </a:lnTo>
                  <a:lnTo>
                    <a:pt x="1661" y="757"/>
                  </a:lnTo>
                  <a:lnTo>
                    <a:pt x="2099" y="0"/>
                  </a:lnTo>
                  <a:lnTo>
                    <a:pt x="1690" y="0"/>
                  </a:lnTo>
                  <a:close/>
                </a:path>
              </a:pathLst>
            </a:custGeom>
            <a:solidFill>
              <a:sysClr val="window" lastClr="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3943" eaLnBrk="1" fontAlgn="auto" latinLnBrk="0" hangingPunct="1">
                <a:lnSpc>
                  <a:spcPct val="100000"/>
                </a:lnSpc>
                <a:spcBef>
                  <a:spcPts val="0"/>
                </a:spcBef>
                <a:spcAft>
                  <a:spcPts val="0"/>
                </a:spcAft>
                <a:buClrTx/>
                <a:buSzTx/>
                <a:buFontTx/>
                <a:buNone/>
                <a:tabLst/>
                <a:defRPr/>
              </a:pPr>
              <a:endParaRPr kumimoji="0" lang="en-IN" sz="1799" b="0" i="0" u="none" strike="noStrike" kern="0" cap="none" spc="0" normalizeH="0" baseline="0" noProof="0">
                <a:ln>
                  <a:noFill/>
                </a:ln>
                <a:solidFill>
                  <a:srgbClr val="2E2E38"/>
                </a:solidFill>
                <a:effectLst/>
                <a:uLnTx/>
                <a:uFillTx/>
              </a:endParaRPr>
            </a:p>
          </p:txBody>
        </p:sp>
      </p:grpSp>
    </p:spTree>
    <p:extLst>
      <p:ext uri="{BB962C8B-B14F-4D97-AF65-F5344CB8AC3E}">
        <p14:creationId xmlns:p14="http://schemas.microsoft.com/office/powerpoint/2010/main" val="1068355953"/>
      </p:ext>
    </p:extLst>
  </p:cSld>
  <p:clrMapOvr>
    <a:masterClrMapping/>
  </p:clrMapOvr>
  <p:extLst>
    <p:ext uri="{DCECCB84-F9BA-43D5-87BE-67443E8EF086}">
      <p15:sldGuideLst xmlns:p15="http://schemas.microsoft.com/office/powerpoint/2012/main">
        <p15:guide id="2" pos="3842">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Standard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294200"/>
            <a:ext cx="10972800" cy="590400"/>
          </a:xfrm>
        </p:spPr>
        <p:txBody>
          <a:bodyPr/>
          <a:lstStyle>
            <a:lvl1pPr>
              <a:defRPr sz="2399">
                <a:solidFill>
                  <a:schemeClr val="bg1"/>
                </a:solidFill>
              </a:defRPr>
            </a:lvl1pPr>
          </a:lstStyle>
          <a:p>
            <a:r>
              <a:rPr lang="en-US" dirty="0"/>
              <a:t>Standard slide</a:t>
            </a:r>
            <a:endParaRPr lang="en-GB" dirty="0"/>
          </a:p>
        </p:txBody>
      </p:sp>
    </p:spTree>
    <p:extLst>
      <p:ext uri="{BB962C8B-B14F-4D97-AF65-F5344CB8AC3E}">
        <p14:creationId xmlns:p14="http://schemas.microsoft.com/office/powerpoint/2010/main" val="978328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2_Numbered Section Header">
    <p:spTree>
      <p:nvGrpSpPr>
        <p:cNvPr id="1" name=""/>
        <p:cNvGrpSpPr/>
        <p:nvPr/>
      </p:nvGrpSpPr>
      <p:grpSpPr>
        <a:xfrm>
          <a:off x="0" y="0"/>
          <a:ext cx="0" cy="0"/>
          <a:chOff x="0" y="0"/>
          <a:chExt cx="0" cy="0"/>
        </a:xfrm>
      </p:grpSpPr>
      <p:grpSp>
        <p:nvGrpSpPr>
          <p:cNvPr id="2" name="Group 4">
            <a:extLst>
              <a:ext uri="{FF2B5EF4-FFF2-40B4-BE49-F238E27FC236}">
                <a16:creationId xmlns:a16="http://schemas.microsoft.com/office/drawing/2014/main" id="{172B6528-69DF-4947-BAFE-52F6E39CAF1C}"/>
              </a:ext>
            </a:extLst>
          </p:cNvPr>
          <p:cNvGrpSpPr>
            <a:grpSpLocks noChangeAspect="1"/>
          </p:cNvGrpSpPr>
          <p:nvPr userDrawn="1"/>
        </p:nvGrpSpPr>
        <p:grpSpPr bwMode="auto">
          <a:xfrm>
            <a:off x="11281251" y="6356350"/>
            <a:ext cx="303055" cy="311150"/>
            <a:chOff x="7110" y="4004"/>
            <a:chExt cx="191" cy="196"/>
          </a:xfrm>
        </p:grpSpPr>
        <p:sp>
          <p:nvSpPr>
            <p:cNvPr id="3" name="Freeform 5">
              <a:extLst>
                <a:ext uri="{FF2B5EF4-FFF2-40B4-BE49-F238E27FC236}">
                  <a16:creationId xmlns:a16="http://schemas.microsoft.com/office/drawing/2014/main" id="{7F0D48D2-D1D8-4C41-AEF5-4CCE9FF3EE41}"/>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4" name="Freeform 6">
              <a:extLst>
                <a:ext uri="{FF2B5EF4-FFF2-40B4-BE49-F238E27FC236}">
                  <a16:creationId xmlns:a16="http://schemas.microsoft.com/office/drawing/2014/main" id="{EA38F07D-AC44-4EE6-B66D-982135C59F0A}"/>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5" name="Freeform 7">
              <a:extLst>
                <a:ext uri="{FF2B5EF4-FFF2-40B4-BE49-F238E27FC236}">
                  <a16:creationId xmlns:a16="http://schemas.microsoft.com/office/drawing/2014/main" id="{5F03BEF6-60BE-4184-B365-22C87CAF6B92}"/>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pic>
        <p:nvPicPr>
          <p:cNvPr id="9" name="Graphic 3">
            <a:extLst>
              <a:ext uri="{FF2B5EF4-FFF2-40B4-BE49-F238E27FC236}">
                <a16:creationId xmlns:a16="http://schemas.microsoft.com/office/drawing/2014/main" id="{F876C591-D6C6-4C33-AB72-FEC2566F101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31612" y="6506087"/>
            <a:ext cx="153785" cy="153865"/>
          </a:xfrm>
          <a:prstGeom prst="rect">
            <a:avLst/>
          </a:prstGeom>
        </p:spPr>
      </p:pic>
      <p:pic>
        <p:nvPicPr>
          <p:cNvPr id="10" name="Graphic 4">
            <a:hlinkClick r:id="rId4" action="ppaction://hlinksldjump"/>
            <a:extLst>
              <a:ext uri="{FF2B5EF4-FFF2-40B4-BE49-F238E27FC236}">
                <a16:creationId xmlns:a16="http://schemas.microsoft.com/office/drawing/2014/main" id="{34414CE2-021F-4410-94A0-4EBD057C624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297420" y="6491955"/>
            <a:ext cx="194585" cy="182126"/>
          </a:xfrm>
          <a:prstGeom prst="rect">
            <a:avLst/>
          </a:prstGeom>
        </p:spPr>
      </p:pic>
      <p:pic>
        <p:nvPicPr>
          <p:cNvPr id="11" name="Graphic 5">
            <a:extLst>
              <a:ext uri="{FF2B5EF4-FFF2-40B4-BE49-F238E27FC236}">
                <a16:creationId xmlns:a16="http://schemas.microsoft.com/office/drawing/2014/main" id="{ECAF04E7-C403-4C0C-A9CF-9931FC0C715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0604029" y="6506087"/>
            <a:ext cx="153785" cy="153865"/>
          </a:xfrm>
          <a:prstGeom prst="rect">
            <a:avLst/>
          </a:prstGeom>
        </p:spPr>
      </p:pic>
      <p:sp>
        <p:nvSpPr>
          <p:cNvPr id="12" name="Action Button: Forward or Next 6">
            <a:hlinkClick r:id="" action="ppaction://hlinkshowjump?jump=nextslide" highlightClick="1"/>
            <a:extLst>
              <a:ext uri="{FF2B5EF4-FFF2-40B4-BE49-F238E27FC236}">
                <a16:creationId xmlns:a16="http://schemas.microsoft.com/office/drawing/2014/main" id="{0816A957-91D6-4CE0-8D77-BB50B6104532}"/>
              </a:ext>
            </a:extLst>
          </p:cNvPr>
          <p:cNvSpPr/>
          <p:nvPr userDrawn="1"/>
        </p:nvSpPr>
        <p:spPr>
          <a:xfrm>
            <a:off x="10604029" y="6506087"/>
            <a:ext cx="153785" cy="153865"/>
          </a:xfrm>
          <a:prstGeom prst="actionButtonForwardNex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13" name="Action Button: Back or Previous 7">
            <a:hlinkClick r:id="" action="ppaction://hlinkshowjump?jump=previousslide" highlightClick="1"/>
            <a:extLst>
              <a:ext uri="{FF2B5EF4-FFF2-40B4-BE49-F238E27FC236}">
                <a16:creationId xmlns:a16="http://schemas.microsoft.com/office/drawing/2014/main" id="{EE064825-C914-40E6-8096-E36B8100D051}"/>
              </a:ext>
            </a:extLst>
          </p:cNvPr>
          <p:cNvSpPr/>
          <p:nvPr userDrawn="1"/>
        </p:nvSpPr>
        <p:spPr>
          <a:xfrm>
            <a:off x="10031612" y="6506087"/>
            <a:ext cx="153785" cy="153865"/>
          </a:xfrm>
          <a:prstGeom prst="actionButtonBackPreviou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Tree>
    <p:extLst>
      <p:ext uri="{BB962C8B-B14F-4D97-AF65-F5344CB8AC3E}">
        <p14:creationId xmlns:p14="http://schemas.microsoft.com/office/powerpoint/2010/main" val="3303233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4_Final legal tex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101D31-7FC2-4ED2-B7FB-30B2BEDBE32B}"/>
              </a:ext>
            </a:extLst>
          </p:cNvPr>
          <p:cNvPicPr>
            <a:picLocks noChangeAspect="1"/>
          </p:cNvPicPr>
          <p:nvPr userDrawn="1"/>
        </p:nvPicPr>
        <p:blipFill>
          <a:blip r:embed="rId2"/>
          <a:stretch>
            <a:fillRect/>
          </a:stretch>
        </p:blipFill>
        <p:spPr>
          <a:xfrm>
            <a:off x="0" y="1642"/>
            <a:ext cx="12192000" cy="6854717"/>
          </a:xfrm>
          <a:prstGeom prst="rect">
            <a:avLst/>
          </a:prstGeom>
        </p:spPr>
      </p:pic>
    </p:spTree>
    <p:extLst>
      <p:ext uri="{BB962C8B-B14F-4D97-AF65-F5344CB8AC3E}">
        <p14:creationId xmlns:p14="http://schemas.microsoft.com/office/powerpoint/2010/main" val="19570966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cSld name="Standard slide_no bullets">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a:solidFill>
                  <a:schemeClr val="bg1"/>
                </a:solidFill>
              </a:defRPr>
            </a:lvl1pPr>
          </a:lstStyle>
          <a:p>
            <a:r>
              <a:rPr lang="en-US"/>
              <a:t>Click to edit Master title style</a:t>
            </a:r>
            <a:endParaRPr lang="en-GB" dirty="0"/>
          </a:p>
        </p:txBody>
      </p:sp>
      <p:sp>
        <p:nvSpPr>
          <p:cNvPr id="3" name="Content Placeholder 2"/>
          <p:cNvSpPr>
            <a:spLocks noGrp="1"/>
          </p:cNvSpPr>
          <p:nvPr>
            <p:ph idx="1"/>
          </p:nvPr>
        </p:nvSpPr>
        <p:spPr>
          <a:xfrm>
            <a:off x="609601" y="1137920"/>
            <a:ext cx="8234455" cy="4834800"/>
          </a:xfrm>
        </p:spPr>
        <p:txBody>
          <a:bodyPr/>
          <a:lstStyle>
            <a:lvl1pPr marL="0" indent="0">
              <a:spcBef>
                <a:spcPts val="0"/>
              </a:spcBef>
              <a:buNone/>
              <a:defRPr>
                <a:solidFill>
                  <a:schemeClr val="bg1"/>
                </a:solidFill>
              </a:defRPr>
            </a:lvl1pPr>
            <a:lvl2pPr marL="0" indent="0">
              <a:spcBef>
                <a:spcPts val="0"/>
              </a:spcBef>
              <a:buNone/>
              <a:defRPr sz="1799">
                <a:solidFill>
                  <a:schemeClr val="bg1"/>
                </a:solidFill>
              </a:defRPr>
            </a:lvl2pPr>
            <a:lvl3pPr marL="0" indent="0">
              <a:spcBef>
                <a:spcPts val="0"/>
              </a:spcBef>
              <a:buNone/>
              <a:defRPr sz="1599">
                <a:solidFill>
                  <a:schemeClr val="bg1"/>
                </a:solidFill>
              </a:defRPr>
            </a:lvl3pPr>
            <a:lvl4pPr marL="0" indent="0">
              <a:spcBef>
                <a:spcPts val="0"/>
              </a:spcBef>
              <a:buNone/>
              <a:defRPr sz="1399">
                <a:solidFill>
                  <a:schemeClr val="bg1"/>
                </a:solidFill>
              </a:defRPr>
            </a:lvl4pPr>
            <a:lvl5pPr marL="0" indent="0">
              <a:spcBef>
                <a:spcPts val="0"/>
              </a:spcBef>
              <a:buNone/>
              <a:defRPr sz="1199">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9" name="Line 10">
            <a:extLst>
              <a:ext uri="{FF2B5EF4-FFF2-40B4-BE49-F238E27FC236}">
                <a16:creationId xmlns:a16="http://schemas.microsoft.com/office/drawing/2014/main" id="{CF130104-FAF2-4309-9701-573F37743137}"/>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Tree>
    <p:extLst>
      <p:ext uri="{BB962C8B-B14F-4D97-AF65-F5344CB8AC3E}">
        <p14:creationId xmlns:p14="http://schemas.microsoft.com/office/powerpoint/2010/main" val="2836178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F6023-FDAE-493C-BF33-0B10C5AB8B0E}"/>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3" name="Footer Placeholder 2">
            <a:extLst>
              <a:ext uri="{FF2B5EF4-FFF2-40B4-BE49-F238E27FC236}">
                <a16:creationId xmlns:a16="http://schemas.microsoft.com/office/drawing/2014/main" id="{6A7AB605-48F8-4C12-AEBC-42F0379BA1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E214DDB-32EA-4176-AB26-7B07DCD5DC12}"/>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101314952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Title 1"/>
          <p:cNvSpPr>
            <a:spLocks noGrp="1"/>
          </p:cNvSpPr>
          <p:nvPr>
            <p:ph type="title"/>
          </p:nvPr>
        </p:nvSpPr>
        <p:spPr>
          <a:xfrm>
            <a:off x="609601" y="294200"/>
            <a:ext cx="10972800" cy="590400"/>
          </a:xfrm>
        </p:spPr>
        <p:txBody>
          <a:bodyPr/>
          <a:lstStyle>
            <a:lvl1pPr>
              <a:defRPr sz="2399">
                <a:solidFill>
                  <a:schemeClr val="bg1"/>
                </a:solidFill>
              </a:defRPr>
            </a:lvl1pPr>
          </a:lstStyle>
          <a:p>
            <a:r>
              <a:rPr lang="en-US" dirty="0"/>
              <a:t>Click to edit Master title style</a:t>
            </a:r>
            <a:endParaRPr lang="en-GB" dirty="0"/>
          </a:p>
        </p:txBody>
      </p:sp>
      <p:sp>
        <p:nvSpPr>
          <p:cNvPr id="12" name="Line 10">
            <a:extLst>
              <a:ext uri="{FF2B5EF4-FFF2-40B4-BE49-F238E27FC236}">
                <a16:creationId xmlns:a16="http://schemas.microsoft.com/office/drawing/2014/main" id="{DA9741B6-D337-4A18-8ECB-FB21A6953E44}"/>
              </a:ext>
            </a:extLst>
          </p:cNvPr>
          <p:cNvSpPr>
            <a:spLocks noChangeShapeType="1"/>
          </p:cNvSpPr>
          <p:nvPr userDrawn="1"/>
        </p:nvSpPr>
        <p:spPr bwMode="auto">
          <a:xfrm>
            <a:off x="609601" y="907750"/>
            <a:ext cx="10974284" cy="0"/>
          </a:xfrm>
          <a:prstGeom prst="line">
            <a:avLst/>
          </a:prstGeom>
          <a:noFill/>
          <a:ln w="19050">
            <a:solidFill>
              <a:schemeClr val="tx2"/>
            </a:solidFill>
            <a:round/>
            <a:headEnd/>
            <a:tailEnd/>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sp>
        <p:nvSpPr>
          <p:cNvPr id="8" name="Text Placeholder 2">
            <a:extLst>
              <a:ext uri="{FF2B5EF4-FFF2-40B4-BE49-F238E27FC236}">
                <a16:creationId xmlns:a16="http://schemas.microsoft.com/office/drawing/2014/main" id="{90356C28-34FC-48BD-943E-82B485EB0C49}"/>
              </a:ext>
            </a:extLst>
          </p:cNvPr>
          <p:cNvSpPr>
            <a:spLocks noGrp="1"/>
          </p:cNvSpPr>
          <p:nvPr>
            <p:ph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Tree>
    <p:extLst>
      <p:ext uri="{BB962C8B-B14F-4D97-AF65-F5344CB8AC3E}">
        <p14:creationId xmlns:p14="http://schemas.microsoft.com/office/powerpoint/2010/main" val="16402949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7C6B2-FA09-44C4-A626-5C26AEBA6BF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86D38CB-6614-46D1-918E-516724A26C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E6CF96-399C-4272-B0BB-C86B99896B0F}"/>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5" name="Footer Placeholder 4">
            <a:extLst>
              <a:ext uri="{FF2B5EF4-FFF2-40B4-BE49-F238E27FC236}">
                <a16:creationId xmlns:a16="http://schemas.microsoft.com/office/drawing/2014/main" id="{3CB4815B-E83C-4267-9C6B-98FC3778E10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AC24EC8-2B31-4EC4-AA6C-90D2ECD5F66B}"/>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2627699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B5B36-30BF-4986-B3D0-9D0203760B0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795FF95-499C-4792-A380-6AA87E1002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109CA3FC-25AC-4E08-944B-FEABD5A6B71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0F5F447-905D-4C15-BB65-91F4595CA298}"/>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6" name="Footer Placeholder 5">
            <a:extLst>
              <a:ext uri="{FF2B5EF4-FFF2-40B4-BE49-F238E27FC236}">
                <a16:creationId xmlns:a16="http://schemas.microsoft.com/office/drawing/2014/main" id="{19CBC31F-8C2A-4B3A-AFE5-2423F80F5D0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A9CF70C-5C55-433F-B47C-15CF2C33019B}"/>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37389535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9659A-7CB9-4037-9D42-31D0826607AF}"/>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B950212-4498-451F-9E6A-0438FA4B9A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0F3346A-891F-44C9-A52E-34EC5C059AF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11740AC-FEBE-4868-8ADF-5AF44B776F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50EF3B-C9A4-41BD-84D1-F23D10BD29D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5539ABE6-0BD0-4DAC-9E50-B7676B96D57C}"/>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8" name="Footer Placeholder 7">
            <a:extLst>
              <a:ext uri="{FF2B5EF4-FFF2-40B4-BE49-F238E27FC236}">
                <a16:creationId xmlns:a16="http://schemas.microsoft.com/office/drawing/2014/main" id="{7DB63645-614E-46BA-ACF3-D6CAC00901F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3956BEEB-7FB7-4A48-8AA0-33DFD45BB3B1}"/>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2004839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B81B3-FDD8-4F18-ABDF-07FE4397A19A}"/>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6C448C3-80E8-4F5B-8645-EB3A9B6446E0}"/>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4" name="Footer Placeholder 3">
            <a:extLst>
              <a:ext uri="{FF2B5EF4-FFF2-40B4-BE49-F238E27FC236}">
                <a16:creationId xmlns:a16="http://schemas.microsoft.com/office/drawing/2014/main" id="{26AB40EC-148E-47DB-958B-5C5AEB8C440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C131A21D-0E5C-4EB7-80F0-D46983533DF2}"/>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11603054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EF6023-FDAE-493C-BF33-0B10C5AB8B0E}"/>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3" name="Footer Placeholder 2">
            <a:extLst>
              <a:ext uri="{FF2B5EF4-FFF2-40B4-BE49-F238E27FC236}">
                <a16:creationId xmlns:a16="http://schemas.microsoft.com/office/drawing/2014/main" id="{6A7AB605-48F8-4C12-AEBC-42F0379BA1C4}"/>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8E214DDB-32EA-4176-AB26-7B07DCD5DC12}"/>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3161511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F160C-CD30-43D0-8E64-B5323827F2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3D1DFA7-1E9D-40BF-B981-C7F4131EB2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59116F0C-131B-4E03-AADB-4C7CB167C0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E2919BA-5436-4B43-8CD3-2B6BFB98610C}"/>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6" name="Footer Placeholder 5">
            <a:extLst>
              <a:ext uri="{FF2B5EF4-FFF2-40B4-BE49-F238E27FC236}">
                <a16:creationId xmlns:a16="http://schemas.microsoft.com/office/drawing/2014/main" id="{0680EF1C-A85B-405D-9114-C7312AA9956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9848EFF-94AE-4663-9873-6AE125CA7B4F}"/>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3536808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C6055-7B03-415C-BD53-0CF0CCA3C2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77AFC851-36B7-43BF-AAD0-9FF66FBE719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F9F46CF9-4904-4B11-A73B-2AE2456157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883C67-B9C7-48FC-8845-CE0CB4266926}"/>
              </a:ext>
            </a:extLst>
          </p:cNvPr>
          <p:cNvSpPr>
            <a:spLocks noGrp="1"/>
          </p:cNvSpPr>
          <p:nvPr>
            <p:ph type="dt" sz="half" idx="10"/>
          </p:nvPr>
        </p:nvSpPr>
        <p:spPr/>
        <p:txBody>
          <a:bodyPr/>
          <a:lstStyle/>
          <a:p>
            <a:fld id="{4BF53ECC-B449-4238-936C-D141BC6E9C48}" type="datetimeFigureOut">
              <a:rPr lang="en-IN" smtClean="0"/>
              <a:t>08-04-2022</a:t>
            </a:fld>
            <a:endParaRPr lang="en-IN"/>
          </a:p>
        </p:txBody>
      </p:sp>
      <p:sp>
        <p:nvSpPr>
          <p:cNvPr id="6" name="Footer Placeholder 5">
            <a:extLst>
              <a:ext uri="{FF2B5EF4-FFF2-40B4-BE49-F238E27FC236}">
                <a16:creationId xmlns:a16="http://schemas.microsoft.com/office/drawing/2014/main" id="{B169BF48-F2C8-4EDA-A1CD-B03D7652F81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2B69C92-1101-476F-BB6A-8DEA0E4B7951}"/>
              </a:ext>
            </a:extLst>
          </p:cNvPr>
          <p:cNvSpPr>
            <a:spLocks noGrp="1"/>
          </p:cNvSpPr>
          <p:nvPr>
            <p:ph type="sldNum" sz="quarter" idx="12"/>
          </p:nvPr>
        </p:nvSpPr>
        <p:spPr/>
        <p:txBody>
          <a:bodyPr/>
          <a:lstStyle/>
          <a:p>
            <a:fld id="{4B373D89-C600-431F-8A03-7868A32AA086}" type="slidenum">
              <a:rPr lang="en-IN" smtClean="0"/>
              <a:t>‹#›</a:t>
            </a:fld>
            <a:endParaRPr lang="en-IN"/>
          </a:p>
        </p:txBody>
      </p:sp>
    </p:spTree>
    <p:extLst>
      <p:ext uri="{BB962C8B-B14F-4D97-AF65-F5344CB8AC3E}">
        <p14:creationId xmlns:p14="http://schemas.microsoft.com/office/powerpoint/2010/main" val="226524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 Target="../slides/slide2.xml"/><Relationship Id="rId3" Type="http://schemas.openxmlformats.org/officeDocument/2006/relationships/slideLayout" Target="../slideLayouts/slideLayout15.xml"/><Relationship Id="rId21" Type="http://schemas.openxmlformats.org/officeDocument/2006/relationships/image" Target="../media/image5.png"/><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2.svg"/><Relationship Id="rId2" Type="http://schemas.openxmlformats.org/officeDocument/2006/relationships/slideLayout" Target="../slideLayouts/slideLayout14.xml"/><Relationship Id="rId16" Type="http://schemas.openxmlformats.org/officeDocument/2006/relationships/image" Target="../media/image1.png"/><Relationship Id="rId20" Type="http://schemas.openxmlformats.org/officeDocument/2006/relationships/image" Target="../media/image4.sv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image" Target="../media/image3.png"/><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image" Target="../media/image6.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7FCAE26-74F5-4BAA-A800-2E2A290D74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CF3EC40-971E-44D5-8CBB-EE649E2735E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1101A-2381-4ED5-A9F7-04119DFB65E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F53ECC-B449-4238-936C-D141BC6E9C48}" type="datetimeFigureOut">
              <a:rPr lang="en-IN" smtClean="0"/>
              <a:t>08-04-2022</a:t>
            </a:fld>
            <a:endParaRPr lang="en-IN"/>
          </a:p>
        </p:txBody>
      </p:sp>
      <p:sp>
        <p:nvSpPr>
          <p:cNvPr id="5" name="Footer Placeholder 4">
            <a:extLst>
              <a:ext uri="{FF2B5EF4-FFF2-40B4-BE49-F238E27FC236}">
                <a16:creationId xmlns:a16="http://schemas.microsoft.com/office/drawing/2014/main" id="{D0FE1E4B-954F-45B5-A28E-AE7108A7D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C1E1B46E-98F0-415A-9554-8AEA7DF6F4F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373D89-C600-431F-8A03-7868A32AA086}" type="slidenum">
              <a:rPr lang="en-IN" smtClean="0"/>
              <a:t>‹#›</a:t>
            </a:fld>
            <a:endParaRPr lang="en-IN"/>
          </a:p>
        </p:txBody>
      </p:sp>
    </p:spTree>
    <p:extLst>
      <p:ext uri="{BB962C8B-B14F-4D97-AF65-F5344CB8AC3E}">
        <p14:creationId xmlns:p14="http://schemas.microsoft.com/office/powerpoint/2010/main" val="8482676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1" y="294200"/>
            <a:ext cx="10972800" cy="590880"/>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3" name="Text Placeholder 2"/>
          <p:cNvSpPr>
            <a:spLocks noGrp="1"/>
          </p:cNvSpPr>
          <p:nvPr>
            <p:ph type="body" idx="1"/>
          </p:nvPr>
        </p:nvSpPr>
        <p:spPr>
          <a:xfrm>
            <a:off x="609601" y="1137920"/>
            <a:ext cx="10972800" cy="4947920"/>
          </a:xfrm>
          <a:prstGeom prst="rect">
            <a:avLst/>
          </a:prstGeom>
        </p:spPr>
        <p:txBody>
          <a:bodyPr vert="horz" lIns="0" tIns="0" rIns="0" bIns="0" rtlCol="0" anchor="t" anchorCtr="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24" name="Line 10">
            <a:extLst>
              <a:ext uri="{FF2B5EF4-FFF2-40B4-BE49-F238E27FC236}">
                <a16:creationId xmlns:a16="http://schemas.microsoft.com/office/drawing/2014/main" id="{C91659F2-9EB8-488E-B062-521F2ED587E7}"/>
              </a:ext>
            </a:extLst>
          </p:cNvPr>
          <p:cNvSpPr>
            <a:spLocks noChangeShapeType="1"/>
          </p:cNvSpPr>
          <p:nvPr userDrawn="1"/>
        </p:nvSpPr>
        <p:spPr bwMode="auto">
          <a:xfrm>
            <a:off x="609600" y="907750"/>
            <a:ext cx="10972800" cy="0"/>
          </a:xfrm>
          <a:prstGeom prst="line">
            <a:avLst/>
          </a:prstGeom>
          <a:noFill/>
          <a:ln w="19050">
            <a:solidFill>
              <a:schemeClr val="tx2"/>
            </a:solidFill>
            <a:round/>
            <a:headEnd/>
            <a:tailEnd type="oval"/>
          </a:ln>
          <a:effectLst/>
        </p:spPr>
        <p:txBody>
          <a:bodyPr wrap="none"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1799" noProof="0" dirty="0">
              <a:solidFill>
                <a:schemeClr val="bg1"/>
              </a:solidFill>
            </a:endParaRPr>
          </a:p>
        </p:txBody>
      </p:sp>
      <p:grpSp>
        <p:nvGrpSpPr>
          <p:cNvPr id="19" name="Group 4">
            <a:extLst>
              <a:ext uri="{FF2B5EF4-FFF2-40B4-BE49-F238E27FC236}">
                <a16:creationId xmlns:a16="http://schemas.microsoft.com/office/drawing/2014/main" id="{C8C3CAA6-2123-4C16-990B-FB9276836ECC}"/>
              </a:ext>
            </a:extLst>
          </p:cNvPr>
          <p:cNvGrpSpPr>
            <a:grpSpLocks noChangeAspect="1"/>
          </p:cNvGrpSpPr>
          <p:nvPr userDrawn="1"/>
        </p:nvGrpSpPr>
        <p:grpSpPr bwMode="auto">
          <a:xfrm>
            <a:off x="11281251" y="6356350"/>
            <a:ext cx="303055" cy="311150"/>
            <a:chOff x="7110" y="4004"/>
            <a:chExt cx="191" cy="196"/>
          </a:xfrm>
        </p:grpSpPr>
        <p:sp>
          <p:nvSpPr>
            <p:cNvPr id="21" name="Freeform 5">
              <a:extLst>
                <a:ext uri="{FF2B5EF4-FFF2-40B4-BE49-F238E27FC236}">
                  <a16:creationId xmlns:a16="http://schemas.microsoft.com/office/drawing/2014/main" id="{7A7ED48E-AEB2-4599-A289-E66F9AF737F7}"/>
                </a:ext>
              </a:extLst>
            </p:cNvPr>
            <p:cNvSpPr>
              <a:spLocks/>
            </p:cNvSpPr>
            <p:nvPr userDrawn="1"/>
          </p:nvSpPr>
          <p:spPr bwMode="auto">
            <a:xfrm>
              <a:off x="7110" y="4004"/>
              <a:ext cx="191" cy="70"/>
            </a:xfrm>
            <a:custGeom>
              <a:avLst/>
              <a:gdLst>
                <a:gd name="T0" fmla="*/ 191 w 191"/>
                <a:gd name="T1" fmla="*/ 0 h 70"/>
                <a:gd name="T2" fmla="*/ 0 w 191"/>
                <a:gd name="T3" fmla="*/ 70 h 70"/>
                <a:gd name="T4" fmla="*/ 191 w 191"/>
                <a:gd name="T5" fmla="*/ 36 h 70"/>
                <a:gd name="T6" fmla="*/ 191 w 191"/>
                <a:gd name="T7" fmla="*/ 0 h 70"/>
              </a:gdLst>
              <a:ahLst/>
              <a:cxnLst>
                <a:cxn ang="0">
                  <a:pos x="T0" y="T1"/>
                </a:cxn>
                <a:cxn ang="0">
                  <a:pos x="T2" y="T3"/>
                </a:cxn>
                <a:cxn ang="0">
                  <a:pos x="T4" y="T5"/>
                </a:cxn>
                <a:cxn ang="0">
                  <a:pos x="T6" y="T7"/>
                </a:cxn>
              </a:cxnLst>
              <a:rect l="0" t="0" r="r" b="b"/>
              <a:pathLst>
                <a:path w="191" h="70">
                  <a:moveTo>
                    <a:pt x="191" y="0"/>
                  </a:moveTo>
                  <a:lnTo>
                    <a:pt x="0" y="70"/>
                  </a:lnTo>
                  <a:lnTo>
                    <a:pt x="191" y="36"/>
                  </a:lnTo>
                  <a:lnTo>
                    <a:pt x="191"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23" name="Freeform 6">
              <a:extLst>
                <a:ext uri="{FF2B5EF4-FFF2-40B4-BE49-F238E27FC236}">
                  <a16:creationId xmlns:a16="http://schemas.microsoft.com/office/drawing/2014/main" id="{CF85C89D-CC43-4E7E-83D9-237D4E06A829}"/>
                </a:ext>
              </a:extLst>
            </p:cNvPr>
            <p:cNvSpPr>
              <a:spLocks/>
            </p:cNvSpPr>
            <p:nvPr userDrawn="1"/>
          </p:nvSpPr>
          <p:spPr bwMode="auto">
            <a:xfrm>
              <a:off x="7111" y="4103"/>
              <a:ext cx="78" cy="97"/>
            </a:xfrm>
            <a:custGeom>
              <a:avLst/>
              <a:gdLst>
                <a:gd name="T0" fmla="*/ 30 w 78"/>
                <a:gd name="T1" fmla="*/ 58 h 97"/>
                <a:gd name="T2" fmla="*/ 65 w 78"/>
                <a:gd name="T3" fmla="*/ 58 h 97"/>
                <a:gd name="T4" fmla="*/ 65 w 78"/>
                <a:gd name="T5" fmla="*/ 38 h 97"/>
                <a:gd name="T6" fmla="*/ 30 w 78"/>
                <a:gd name="T7" fmla="*/ 38 h 97"/>
                <a:gd name="T8" fmla="*/ 30 w 78"/>
                <a:gd name="T9" fmla="*/ 22 h 97"/>
                <a:gd name="T10" fmla="*/ 68 w 78"/>
                <a:gd name="T11" fmla="*/ 22 h 97"/>
                <a:gd name="T12" fmla="*/ 55 w 78"/>
                <a:gd name="T13" fmla="*/ 0 h 97"/>
                <a:gd name="T14" fmla="*/ 0 w 78"/>
                <a:gd name="T15" fmla="*/ 0 h 97"/>
                <a:gd name="T16" fmla="*/ 0 w 78"/>
                <a:gd name="T17" fmla="*/ 97 h 97"/>
                <a:gd name="T18" fmla="*/ 78 w 78"/>
                <a:gd name="T19" fmla="*/ 97 h 97"/>
                <a:gd name="T20" fmla="*/ 78 w 78"/>
                <a:gd name="T21" fmla="*/ 74 h 97"/>
                <a:gd name="T22" fmla="*/ 30 w 78"/>
                <a:gd name="T23" fmla="*/ 74 h 97"/>
                <a:gd name="T24" fmla="*/ 30 w 78"/>
                <a:gd name="T25" fmla="*/ 58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 h="97">
                  <a:moveTo>
                    <a:pt x="30" y="58"/>
                  </a:moveTo>
                  <a:lnTo>
                    <a:pt x="65" y="58"/>
                  </a:lnTo>
                  <a:lnTo>
                    <a:pt x="65" y="38"/>
                  </a:lnTo>
                  <a:lnTo>
                    <a:pt x="30" y="38"/>
                  </a:lnTo>
                  <a:lnTo>
                    <a:pt x="30" y="22"/>
                  </a:lnTo>
                  <a:lnTo>
                    <a:pt x="68" y="22"/>
                  </a:lnTo>
                  <a:lnTo>
                    <a:pt x="55" y="0"/>
                  </a:lnTo>
                  <a:lnTo>
                    <a:pt x="0" y="0"/>
                  </a:lnTo>
                  <a:lnTo>
                    <a:pt x="0" y="97"/>
                  </a:lnTo>
                  <a:lnTo>
                    <a:pt x="78" y="97"/>
                  </a:lnTo>
                  <a:lnTo>
                    <a:pt x="78" y="74"/>
                  </a:lnTo>
                  <a:lnTo>
                    <a:pt x="30" y="74"/>
                  </a:lnTo>
                  <a:lnTo>
                    <a:pt x="30" y="58"/>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sp>
          <p:nvSpPr>
            <p:cNvPr id="25" name="Freeform 7">
              <a:extLst>
                <a:ext uri="{FF2B5EF4-FFF2-40B4-BE49-F238E27FC236}">
                  <a16:creationId xmlns:a16="http://schemas.microsoft.com/office/drawing/2014/main" id="{4AC830B8-BC35-4B25-9276-D7860DF8F255}"/>
                </a:ext>
              </a:extLst>
            </p:cNvPr>
            <p:cNvSpPr>
              <a:spLocks/>
            </p:cNvSpPr>
            <p:nvPr userDrawn="1"/>
          </p:nvSpPr>
          <p:spPr bwMode="auto">
            <a:xfrm>
              <a:off x="7176" y="4103"/>
              <a:ext cx="96" cy="97"/>
            </a:xfrm>
            <a:custGeom>
              <a:avLst/>
              <a:gdLst>
                <a:gd name="T0" fmla="*/ 64 w 96"/>
                <a:gd name="T1" fmla="*/ 0 h 97"/>
                <a:gd name="T2" fmla="*/ 48 w 96"/>
                <a:gd name="T3" fmla="*/ 32 h 97"/>
                <a:gd name="T4" fmla="*/ 32 w 96"/>
                <a:gd name="T5" fmla="*/ 0 h 97"/>
                <a:gd name="T6" fmla="*/ 0 w 96"/>
                <a:gd name="T7" fmla="*/ 0 h 97"/>
                <a:gd name="T8" fmla="*/ 33 w 96"/>
                <a:gd name="T9" fmla="*/ 58 h 97"/>
                <a:gd name="T10" fmla="*/ 33 w 96"/>
                <a:gd name="T11" fmla="*/ 97 h 97"/>
                <a:gd name="T12" fmla="*/ 62 w 96"/>
                <a:gd name="T13" fmla="*/ 97 h 97"/>
                <a:gd name="T14" fmla="*/ 62 w 96"/>
                <a:gd name="T15" fmla="*/ 58 h 97"/>
                <a:gd name="T16" fmla="*/ 96 w 96"/>
                <a:gd name="T17" fmla="*/ 0 h 97"/>
                <a:gd name="T18" fmla="*/ 64 w 96"/>
                <a:gd name="T19"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7">
                  <a:moveTo>
                    <a:pt x="64" y="0"/>
                  </a:moveTo>
                  <a:lnTo>
                    <a:pt x="48" y="32"/>
                  </a:lnTo>
                  <a:lnTo>
                    <a:pt x="32" y="0"/>
                  </a:lnTo>
                  <a:lnTo>
                    <a:pt x="0" y="0"/>
                  </a:lnTo>
                  <a:lnTo>
                    <a:pt x="33" y="58"/>
                  </a:lnTo>
                  <a:lnTo>
                    <a:pt x="33" y="97"/>
                  </a:lnTo>
                  <a:lnTo>
                    <a:pt x="62" y="97"/>
                  </a:lnTo>
                  <a:lnTo>
                    <a:pt x="62" y="58"/>
                  </a:lnTo>
                  <a:lnTo>
                    <a:pt x="96" y="0"/>
                  </a:lnTo>
                  <a:lnTo>
                    <a:pt x="64" y="0"/>
                  </a:lnTo>
                  <a:close/>
                </a:path>
              </a:pathLst>
            </a:custGeom>
            <a:solidFill>
              <a:srgbClr val="2E2E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IN" sz="1798"/>
            </a:p>
          </p:txBody>
        </p:sp>
      </p:grpSp>
      <p:sp>
        <p:nvSpPr>
          <p:cNvPr id="26" name="Date Placeholder 1">
            <a:extLst>
              <a:ext uri="{FF2B5EF4-FFF2-40B4-BE49-F238E27FC236}">
                <a16:creationId xmlns:a16="http://schemas.microsoft.com/office/drawing/2014/main" id="{6ECAA03E-E335-4B1E-BAF1-957A8C135E10}"/>
              </a:ext>
            </a:extLst>
          </p:cNvPr>
          <p:cNvSpPr txBox="1">
            <a:spLocks/>
          </p:cNvSpPr>
          <p:nvPr userDrawn="1"/>
        </p:nvSpPr>
        <p:spPr>
          <a:xfrm>
            <a:off x="1352024" y="6530236"/>
            <a:ext cx="1190638"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fld id="{7DBDBB20-DA7B-4EA8-9594-84A1D3A4EA29}" type="datetime3">
              <a:rPr lang="en-US" sz="800" smtClean="0"/>
              <a:t>7 April 2022</a:t>
            </a:fld>
            <a:endParaRPr lang="en-IN" sz="800"/>
          </a:p>
        </p:txBody>
      </p:sp>
      <p:sp>
        <p:nvSpPr>
          <p:cNvPr id="27" name="Footer Placeholder 2">
            <a:extLst>
              <a:ext uri="{FF2B5EF4-FFF2-40B4-BE49-F238E27FC236}">
                <a16:creationId xmlns:a16="http://schemas.microsoft.com/office/drawing/2014/main" id="{E4AF38FA-3A98-4F1C-93A4-6FC807392290}"/>
              </a:ext>
            </a:extLst>
          </p:cNvPr>
          <p:cNvSpPr txBox="1">
            <a:spLocks/>
          </p:cNvSpPr>
          <p:nvPr userDrawn="1"/>
        </p:nvSpPr>
        <p:spPr>
          <a:xfrm>
            <a:off x="3161343" y="6530236"/>
            <a:ext cx="3084493" cy="180000"/>
          </a:xfrm>
          <a:prstGeom prst="rect">
            <a:avLst/>
          </a:prstGeom>
        </p:spPr>
        <p:txBody>
          <a:bodyPr/>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IN" sz="800" dirty="0"/>
              <a:t>EY in India - Statement of credentials</a:t>
            </a:r>
          </a:p>
        </p:txBody>
      </p:sp>
      <p:sp>
        <p:nvSpPr>
          <p:cNvPr id="28" name="Slide Number Placeholder 4">
            <a:extLst>
              <a:ext uri="{FF2B5EF4-FFF2-40B4-BE49-F238E27FC236}">
                <a16:creationId xmlns:a16="http://schemas.microsoft.com/office/drawing/2014/main" id="{6FE5299E-12DE-4B9C-AC56-86F768200D8F}"/>
              </a:ext>
            </a:extLst>
          </p:cNvPr>
          <p:cNvSpPr txBox="1">
            <a:spLocks/>
          </p:cNvSpPr>
          <p:nvPr userDrawn="1"/>
        </p:nvSpPr>
        <p:spPr>
          <a:xfrm>
            <a:off x="609284" y="6530236"/>
            <a:ext cx="662721" cy="180000"/>
          </a:xfrm>
          <a:prstGeom prst="rect">
            <a:avLst/>
          </a:prstGeom>
        </p:spPr>
        <p:txBody>
          <a:bodyPr lIns="0"/>
          <a:lstStyle>
            <a:defPPr>
              <a:defRPr lang="en-US"/>
            </a:defPPr>
            <a:lvl1pPr>
              <a:defRPr sz="800">
                <a:solidFill>
                  <a:schemeClr val="bg1"/>
                </a:solidFill>
                <a:latin typeface="EYInterstate" panose="02000503020000020004" pitchFamily="2"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GB" sz="800"/>
              <a:t>Page </a:t>
            </a:r>
            <a:fld id="{D5B76411-544C-4F9A-8EDE-9EEB2BD21F95}" type="slidenum">
              <a:rPr lang="en-IN" sz="800" smtClean="0"/>
              <a:t>‹#›</a:t>
            </a:fld>
            <a:endParaRPr sz="800"/>
          </a:p>
        </p:txBody>
      </p:sp>
      <p:pic>
        <p:nvPicPr>
          <p:cNvPr id="29" name="Graphic 3">
            <a:extLst>
              <a:ext uri="{FF2B5EF4-FFF2-40B4-BE49-F238E27FC236}">
                <a16:creationId xmlns:a16="http://schemas.microsoft.com/office/drawing/2014/main" id="{BC81E17D-1B0D-4154-96C1-01EF05FD8E80}"/>
              </a:ext>
            </a:extLst>
          </p:cNvPr>
          <p:cNvPicPr>
            <a:picLocks noChangeAspect="1"/>
          </p:cNvPicPr>
          <p:nvPr userDrawn="1"/>
        </p:nvPicPr>
        <p:blipFill>
          <a:blip r:embed="rId16">
            <a:extLst>
              <a:ext uri="{96DAC541-7B7A-43D3-8B79-37D633B846F1}">
                <asvg:svgBlip xmlns:asvg="http://schemas.microsoft.com/office/drawing/2016/SVG/main" r:embed="rId17"/>
              </a:ext>
            </a:extLst>
          </a:blip>
          <a:stretch>
            <a:fillRect/>
          </a:stretch>
        </p:blipFill>
        <p:spPr>
          <a:xfrm>
            <a:off x="10031612" y="6506087"/>
            <a:ext cx="153785" cy="153865"/>
          </a:xfrm>
          <a:prstGeom prst="rect">
            <a:avLst/>
          </a:prstGeom>
        </p:spPr>
      </p:pic>
      <p:pic>
        <p:nvPicPr>
          <p:cNvPr id="30" name="Graphic 4">
            <a:hlinkClick r:id="rId18" action="ppaction://hlinksldjump"/>
            <a:extLst>
              <a:ext uri="{FF2B5EF4-FFF2-40B4-BE49-F238E27FC236}">
                <a16:creationId xmlns:a16="http://schemas.microsoft.com/office/drawing/2014/main" id="{1FC4883D-CCF3-48CD-BCCB-8F70082A7A72}"/>
              </a:ext>
            </a:extLst>
          </p:cNvPr>
          <p:cNvPicPr>
            <a:picLocks noChangeAspect="1"/>
          </p:cNvPicPr>
          <p:nvPr userDrawn="1"/>
        </p:nvPicPr>
        <p:blipFill>
          <a:blip r:embed="rId19">
            <a:extLst>
              <a:ext uri="{96DAC541-7B7A-43D3-8B79-37D633B846F1}">
                <asvg:svgBlip xmlns:asvg="http://schemas.microsoft.com/office/drawing/2016/SVG/main" r:embed="rId20"/>
              </a:ext>
            </a:extLst>
          </a:blip>
          <a:stretch>
            <a:fillRect/>
          </a:stretch>
        </p:blipFill>
        <p:spPr>
          <a:xfrm>
            <a:off x="10297420" y="6491955"/>
            <a:ext cx="194585" cy="182126"/>
          </a:xfrm>
          <a:prstGeom prst="rect">
            <a:avLst/>
          </a:prstGeom>
        </p:spPr>
      </p:pic>
      <p:pic>
        <p:nvPicPr>
          <p:cNvPr id="31" name="Graphic 5">
            <a:extLst>
              <a:ext uri="{FF2B5EF4-FFF2-40B4-BE49-F238E27FC236}">
                <a16:creationId xmlns:a16="http://schemas.microsoft.com/office/drawing/2014/main" id="{221A9268-F76D-4BCC-9E60-9247C5C3906C}"/>
              </a:ext>
            </a:extLst>
          </p:cNvPr>
          <p:cNvPicPr>
            <a:picLocks noChangeAspect="1"/>
          </p:cNvPicPr>
          <p:nvPr userDrawn="1"/>
        </p:nvPicPr>
        <p:blipFill>
          <a:blip r:embed="rId21">
            <a:extLst>
              <a:ext uri="{96DAC541-7B7A-43D3-8B79-37D633B846F1}">
                <asvg:svgBlip xmlns:asvg="http://schemas.microsoft.com/office/drawing/2016/SVG/main" r:embed="rId22"/>
              </a:ext>
            </a:extLst>
          </a:blip>
          <a:stretch>
            <a:fillRect/>
          </a:stretch>
        </p:blipFill>
        <p:spPr>
          <a:xfrm>
            <a:off x="10604029" y="6506087"/>
            <a:ext cx="153785" cy="153865"/>
          </a:xfrm>
          <a:prstGeom prst="rect">
            <a:avLst/>
          </a:prstGeom>
        </p:spPr>
      </p:pic>
      <p:sp>
        <p:nvSpPr>
          <p:cNvPr id="32" name="Action Button: Forward or Next 6">
            <a:hlinkClick r:id="" action="ppaction://hlinkshowjump?jump=nextslide" highlightClick="1"/>
            <a:extLst>
              <a:ext uri="{FF2B5EF4-FFF2-40B4-BE49-F238E27FC236}">
                <a16:creationId xmlns:a16="http://schemas.microsoft.com/office/drawing/2014/main" id="{E5D8B393-08DC-4AE8-9563-8E7C74C3F28A}"/>
              </a:ext>
            </a:extLst>
          </p:cNvPr>
          <p:cNvSpPr/>
          <p:nvPr userDrawn="1"/>
        </p:nvSpPr>
        <p:spPr>
          <a:xfrm>
            <a:off x="10604029" y="6506087"/>
            <a:ext cx="153785" cy="153865"/>
          </a:xfrm>
          <a:prstGeom prst="actionButtonForwardNex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
        <p:nvSpPr>
          <p:cNvPr id="33" name="Action Button: Back or Previous 7">
            <a:hlinkClick r:id="" action="ppaction://hlinkshowjump?jump=previousslide" highlightClick="1"/>
            <a:extLst>
              <a:ext uri="{FF2B5EF4-FFF2-40B4-BE49-F238E27FC236}">
                <a16:creationId xmlns:a16="http://schemas.microsoft.com/office/drawing/2014/main" id="{069639E7-8FB3-4948-BFD7-F15EAB5D4769}"/>
              </a:ext>
            </a:extLst>
          </p:cNvPr>
          <p:cNvSpPr/>
          <p:nvPr userDrawn="1"/>
        </p:nvSpPr>
        <p:spPr>
          <a:xfrm>
            <a:off x="10031612" y="6506087"/>
            <a:ext cx="153785" cy="153865"/>
          </a:xfrm>
          <a:prstGeom prst="actionButtonBackPrevious">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Tree>
    <p:extLst>
      <p:ext uri="{BB962C8B-B14F-4D97-AF65-F5344CB8AC3E}">
        <p14:creationId xmlns:p14="http://schemas.microsoft.com/office/powerpoint/2010/main" val="317636022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hf hdr="0"/>
  <p:txStyles>
    <p:titleStyle>
      <a:lvl1pPr algn="l" defTabSz="913943" rtl="0" eaLnBrk="1" latinLnBrk="0" hangingPunct="1">
        <a:lnSpc>
          <a:spcPct val="85000"/>
        </a:lnSpc>
        <a:spcBef>
          <a:spcPct val="0"/>
        </a:spcBef>
        <a:buNone/>
        <a:defRPr sz="2399" b="0" kern="1200">
          <a:solidFill>
            <a:schemeClr val="bg1"/>
          </a:solidFill>
          <a:latin typeface="EYInterstate Light" panose="02000506000000020004" pitchFamily="2" charset="0"/>
          <a:ea typeface="+mj-ea"/>
          <a:cs typeface="Arial" pitchFamily="34" charset="0"/>
        </a:defRPr>
      </a:lvl1pPr>
    </p:titleStyle>
    <p:bodyStyle>
      <a:lvl1pPr marL="356438" indent="-356438" algn="l" defTabSz="913943" rtl="0" eaLnBrk="1" latinLnBrk="0" hangingPunct="1">
        <a:spcBef>
          <a:spcPct val="20000"/>
        </a:spcBef>
        <a:buClr>
          <a:schemeClr val="tx2"/>
        </a:buClr>
        <a:buSzPct val="70000"/>
        <a:buFont typeface="Arial" pitchFamily="34" charset="0"/>
        <a:buChar char="►"/>
        <a:defRPr sz="1999" kern="1200">
          <a:solidFill>
            <a:schemeClr val="bg1"/>
          </a:solidFill>
          <a:latin typeface="EYInterstate Light" panose="02000506000000020004" pitchFamily="2" charset="0"/>
          <a:ea typeface="+mn-ea"/>
          <a:cs typeface="+mn-cs"/>
        </a:defRPr>
      </a:lvl1pPr>
      <a:lvl2pPr marL="712875" indent="-356438" algn="l" defTabSz="913943" rtl="0" eaLnBrk="1" latinLnBrk="0" hangingPunct="1">
        <a:spcBef>
          <a:spcPct val="20000"/>
        </a:spcBef>
        <a:buClr>
          <a:schemeClr val="tx2"/>
        </a:buClr>
        <a:buSzPct val="70000"/>
        <a:buFont typeface="Arial" pitchFamily="34" charset="0"/>
        <a:buChar char="►"/>
        <a:defRPr sz="1799" kern="1200">
          <a:solidFill>
            <a:schemeClr val="bg1"/>
          </a:solidFill>
          <a:latin typeface="EYInterstate Light" panose="02000506000000020004" pitchFamily="2" charset="0"/>
          <a:ea typeface="+mn-ea"/>
          <a:cs typeface="+mn-cs"/>
        </a:defRPr>
      </a:lvl2pPr>
      <a:lvl3pPr marL="1069313" indent="-356438" algn="l" defTabSz="913943" rtl="0" eaLnBrk="1" latinLnBrk="0" hangingPunct="1">
        <a:spcBef>
          <a:spcPct val="20000"/>
        </a:spcBef>
        <a:buClr>
          <a:schemeClr val="tx2"/>
        </a:buClr>
        <a:buSzPct val="70000"/>
        <a:buFont typeface="Arial" pitchFamily="34" charset="0"/>
        <a:buChar char="►"/>
        <a:defRPr sz="1599" kern="1200">
          <a:solidFill>
            <a:schemeClr val="bg1"/>
          </a:solidFill>
          <a:latin typeface="EYInterstate Light" panose="02000506000000020004" pitchFamily="2" charset="0"/>
          <a:ea typeface="+mn-ea"/>
          <a:cs typeface="+mn-cs"/>
        </a:defRPr>
      </a:lvl3pPr>
      <a:lvl4pPr marL="1425751" indent="-356438" algn="l" defTabSz="913943" rtl="0" eaLnBrk="1" latinLnBrk="0" hangingPunct="1">
        <a:spcBef>
          <a:spcPct val="20000"/>
        </a:spcBef>
        <a:buClr>
          <a:schemeClr val="tx2"/>
        </a:buClr>
        <a:buSzPct val="70000"/>
        <a:buFont typeface="Arial" pitchFamily="34" charset="0"/>
        <a:buChar char="►"/>
        <a:defRPr sz="1399" kern="1200">
          <a:solidFill>
            <a:schemeClr val="bg1"/>
          </a:solidFill>
          <a:latin typeface="EYInterstate Light" panose="02000506000000020004" pitchFamily="2" charset="0"/>
          <a:ea typeface="+mn-ea"/>
          <a:cs typeface="+mn-cs"/>
        </a:defRPr>
      </a:lvl4pPr>
      <a:lvl5pPr marL="1782188" indent="-356438" algn="l" defTabSz="913943" rtl="0" eaLnBrk="1" latinLnBrk="0" hangingPunct="1">
        <a:spcBef>
          <a:spcPct val="20000"/>
        </a:spcBef>
        <a:buClr>
          <a:schemeClr val="tx2"/>
        </a:buClr>
        <a:buSzPct val="70000"/>
        <a:buFont typeface="Arial" pitchFamily="34" charset="0"/>
        <a:buChar char="►"/>
        <a:defRPr sz="1199" kern="1200">
          <a:solidFill>
            <a:schemeClr val="bg1"/>
          </a:solidFill>
          <a:latin typeface="EYInterstate Light" panose="02000506000000020004" pitchFamily="2" charset="0"/>
          <a:ea typeface="+mn-ea"/>
          <a:cs typeface="+mn-cs"/>
        </a:defRPr>
      </a:lvl5pPr>
      <a:lvl6pPr marL="2513343"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6pPr>
      <a:lvl7pPr marL="2970314"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7pPr>
      <a:lvl8pPr marL="3427286"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8pPr>
      <a:lvl9pPr marL="3884257" indent="-228486" algn="l" defTabSz="913943" rtl="0" eaLnBrk="1" latinLnBrk="0" hangingPunct="1">
        <a:spcBef>
          <a:spcPct val="20000"/>
        </a:spcBef>
        <a:buFont typeface="Arial" pitchFamily="34" charset="0"/>
        <a:buChar char="•"/>
        <a:defRPr sz="1999" kern="1200">
          <a:solidFill>
            <a:schemeClr val="tx1"/>
          </a:solidFill>
          <a:latin typeface="+mn-lt"/>
          <a:ea typeface="+mn-ea"/>
          <a:cs typeface="+mn-cs"/>
        </a:defRPr>
      </a:lvl9pPr>
    </p:bodyStyle>
    <p:otherStyle>
      <a:defPPr>
        <a:defRPr lang="en-US"/>
      </a:defPPr>
      <a:lvl1pPr marL="0" algn="l" defTabSz="913943" rtl="0" eaLnBrk="1" latinLnBrk="0" hangingPunct="1">
        <a:defRPr sz="1799" kern="1200">
          <a:solidFill>
            <a:schemeClr val="tx1"/>
          </a:solidFill>
          <a:latin typeface="+mn-lt"/>
          <a:ea typeface="+mn-ea"/>
          <a:cs typeface="+mn-cs"/>
        </a:defRPr>
      </a:lvl1pPr>
      <a:lvl2pPr marL="456971" algn="l" defTabSz="913943" rtl="0" eaLnBrk="1" latinLnBrk="0" hangingPunct="1">
        <a:defRPr sz="1799" kern="1200">
          <a:solidFill>
            <a:schemeClr val="tx1"/>
          </a:solidFill>
          <a:latin typeface="+mn-lt"/>
          <a:ea typeface="+mn-ea"/>
          <a:cs typeface="+mn-cs"/>
        </a:defRPr>
      </a:lvl2pPr>
      <a:lvl3pPr marL="913943" algn="l" defTabSz="913943" rtl="0" eaLnBrk="1" latinLnBrk="0" hangingPunct="1">
        <a:defRPr sz="1799" kern="1200">
          <a:solidFill>
            <a:schemeClr val="tx1"/>
          </a:solidFill>
          <a:latin typeface="+mn-lt"/>
          <a:ea typeface="+mn-ea"/>
          <a:cs typeface="+mn-cs"/>
        </a:defRPr>
      </a:lvl3pPr>
      <a:lvl4pPr marL="1370914" algn="l" defTabSz="913943" rtl="0" eaLnBrk="1" latinLnBrk="0" hangingPunct="1">
        <a:defRPr sz="1799" kern="1200">
          <a:solidFill>
            <a:schemeClr val="tx1"/>
          </a:solidFill>
          <a:latin typeface="+mn-lt"/>
          <a:ea typeface="+mn-ea"/>
          <a:cs typeface="+mn-cs"/>
        </a:defRPr>
      </a:lvl4pPr>
      <a:lvl5pPr marL="1827886" algn="l" defTabSz="913943" rtl="0" eaLnBrk="1" latinLnBrk="0" hangingPunct="1">
        <a:defRPr sz="1799" kern="1200">
          <a:solidFill>
            <a:schemeClr val="tx1"/>
          </a:solidFill>
          <a:latin typeface="+mn-lt"/>
          <a:ea typeface="+mn-ea"/>
          <a:cs typeface="+mn-cs"/>
        </a:defRPr>
      </a:lvl5pPr>
      <a:lvl6pPr marL="2284857" algn="l" defTabSz="913943" rtl="0" eaLnBrk="1" latinLnBrk="0" hangingPunct="1">
        <a:defRPr sz="1799" kern="1200">
          <a:solidFill>
            <a:schemeClr val="tx1"/>
          </a:solidFill>
          <a:latin typeface="+mn-lt"/>
          <a:ea typeface="+mn-ea"/>
          <a:cs typeface="+mn-cs"/>
        </a:defRPr>
      </a:lvl6pPr>
      <a:lvl7pPr marL="2741828" algn="l" defTabSz="913943" rtl="0" eaLnBrk="1" latinLnBrk="0" hangingPunct="1">
        <a:defRPr sz="1799" kern="1200">
          <a:solidFill>
            <a:schemeClr val="tx1"/>
          </a:solidFill>
          <a:latin typeface="+mn-lt"/>
          <a:ea typeface="+mn-ea"/>
          <a:cs typeface="+mn-cs"/>
        </a:defRPr>
      </a:lvl7pPr>
      <a:lvl8pPr marL="3198800" algn="l" defTabSz="913943" rtl="0" eaLnBrk="1" latinLnBrk="0" hangingPunct="1">
        <a:defRPr sz="1799" kern="1200">
          <a:solidFill>
            <a:schemeClr val="tx1"/>
          </a:solidFill>
          <a:latin typeface="+mn-lt"/>
          <a:ea typeface="+mn-ea"/>
          <a:cs typeface="+mn-cs"/>
        </a:defRPr>
      </a:lvl8pPr>
      <a:lvl9pPr marL="3655771" algn="l" defTabSz="913943" rtl="0" eaLnBrk="1" latinLnBrk="0" hangingPunct="1">
        <a:defRPr sz="1799" kern="1200">
          <a:solidFill>
            <a:schemeClr val="tx1"/>
          </a:solidFill>
          <a:latin typeface="+mn-lt"/>
          <a:ea typeface="+mn-ea"/>
          <a:cs typeface="+mn-cs"/>
        </a:defRPr>
      </a:lvl9pPr>
    </p:otherStyle>
  </p:txStyles>
  <p:extLst>
    <p:ext uri="{27BBF7A9-308A-43DC-89C8-2F10F3537804}">
      <p15:sldGuideLst xmlns:p15="http://schemas.microsoft.com/office/powerpoint/2012/main">
        <p15:guide id="2" pos="3842">
          <p15:clr>
            <a:srgbClr val="F26B43"/>
          </p15:clr>
        </p15:guide>
        <p15:guide id="3" pos="384">
          <p15:clr>
            <a:srgbClr val="F26B43"/>
          </p15:clr>
        </p15:guide>
        <p15:guide id="4" pos="7302">
          <p15:clr>
            <a:srgbClr val="F26B43"/>
          </p15:clr>
        </p15:guide>
        <p15:guide id="5" orient="horz" pos="712">
          <p15:clr>
            <a:srgbClr val="F26B43"/>
          </p15:clr>
        </p15:guide>
        <p15:guide id="6" orient="horz" pos="3840">
          <p15:clr>
            <a:srgbClr val="F26B43"/>
          </p15:clr>
        </p15:guide>
        <p15:guide id="7" orient="horz" pos="4199">
          <p15:clr>
            <a:srgbClr val="F26B43"/>
          </p15:clr>
        </p15:guide>
        <p15:guide id="8" orient="horz" pos="173">
          <p15:clr>
            <a:srgbClr val="F26B43"/>
          </p15:clr>
        </p15:guide>
        <p15:guide id="9" orient="horz" pos="3995">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6.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hyperlink" Target="http://dangerousharvests.blogspot.com/2011/09/thank-you.html" TargetMode="External"/><Relationship Id="rId2" Type="http://schemas.openxmlformats.org/officeDocument/2006/relationships/image" Target="../media/image24.jp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5.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EEDD9E1-C89A-48D1-A0ED-7AD01ACDF6A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 t="12901" r="1" b="33856"/>
          <a:stretch/>
        </p:blipFill>
        <p:spPr>
          <a:xfrm>
            <a:off x="85726" y="1375"/>
            <a:ext cx="12106274" cy="6855251"/>
          </a:xfrm>
          <a:prstGeom prst="rect">
            <a:avLst/>
          </a:prstGeom>
        </p:spPr>
      </p:pic>
      <p:sp>
        <p:nvSpPr>
          <p:cNvPr id="7" name="Rectangle 6">
            <a:extLst>
              <a:ext uri="{FF2B5EF4-FFF2-40B4-BE49-F238E27FC236}">
                <a16:creationId xmlns:a16="http://schemas.microsoft.com/office/drawing/2014/main" id="{127EAC1D-7498-4946-8883-76C0555D9063}"/>
              </a:ext>
            </a:extLst>
          </p:cNvPr>
          <p:cNvSpPr>
            <a:spLocks noChangeArrowheads="1"/>
          </p:cNvSpPr>
          <p:nvPr/>
        </p:nvSpPr>
        <p:spPr bwMode="auto">
          <a:xfrm rot="16200000">
            <a:off x="-1475149" y="2843475"/>
            <a:ext cx="6871983" cy="1185033"/>
          </a:xfrm>
          <a:prstGeom prst="rect">
            <a:avLst/>
          </a:prstGeom>
          <a:solidFill>
            <a:srgbClr val="FFE600"/>
          </a:solidFill>
          <a:ln w="9525" algn="ctr">
            <a:noFill/>
            <a:round/>
            <a:headEnd/>
            <a:tailEnd/>
          </a:ln>
        </p:spPr>
        <p:txBody>
          <a:bodyPr lIns="0" tIns="0" rIns="0" bIns="0" anchor="ctr" anchorCtr="0"/>
          <a:lstStyle/>
          <a:p>
            <a:pPr algn="ctr" defTabSz="791779">
              <a:defRPr/>
            </a:pPr>
            <a:r>
              <a:rPr lang="en-US" sz="3810" kern="0" dirty="0">
                <a:solidFill>
                  <a:srgbClr val="000000"/>
                </a:solidFill>
              </a:rPr>
              <a:t>Agile  Methodologies</a:t>
            </a:r>
          </a:p>
        </p:txBody>
      </p:sp>
      <p:sp>
        <p:nvSpPr>
          <p:cNvPr id="8" name="TextBox 7">
            <a:extLst>
              <a:ext uri="{FF2B5EF4-FFF2-40B4-BE49-F238E27FC236}">
                <a16:creationId xmlns:a16="http://schemas.microsoft.com/office/drawing/2014/main" id="{9C327B4E-6434-4C0D-AE96-94C2AB4BABAA}"/>
              </a:ext>
            </a:extLst>
          </p:cNvPr>
          <p:cNvSpPr txBox="1"/>
          <p:nvPr/>
        </p:nvSpPr>
        <p:spPr>
          <a:xfrm>
            <a:off x="2701438" y="6018366"/>
            <a:ext cx="2880212" cy="262813"/>
          </a:xfrm>
          <a:prstGeom prst="rect">
            <a:avLst/>
          </a:prstGeom>
          <a:noFill/>
        </p:spPr>
        <p:txBody>
          <a:bodyPr wrap="square" lIns="0" tIns="31671" rIns="0" bIns="0" rtlCol="0">
            <a:spAutoFit/>
          </a:bodyPr>
          <a:lstStyle/>
          <a:p>
            <a:pPr defTabSz="791779">
              <a:spcAft>
                <a:spcPts val="520"/>
              </a:spcAft>
              <a:buClr>
                <a:srgbClr val="FFE600"/>
              </a:buClr>
              <a:buSzPct val="70000"/>
            </a:pPr>
            <a:r>
              <a:rPr lang="en-IN" sz="1500" b="1" dirty="0">
                <a:solidFill>
                  <a:srgbClr val="FFFFFF"/>
                </a:solidFill>
                <a:latin typeface="Arial"/>
              </a:rPr>
              <a:t>Submitted By : Rashmi Rawat</a:t>
            </a:r>
          </a:p>
        </p:txBody>
      </p:sp>
    </p:spTree>
    <p:extLst>
      <p:ext uri="{BB962C8B-B14F-4D97-AF65-F5344CB8AC3E}">
        <p14:creationId xmlns:p14="http://schemas.microsoft.com/office/powerpoint/2010/main" val="4807340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5C8455-EEEF-408A-B800-3898EAFF87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63" t="13407" r="2349" b="2537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1E7512F-D24F-4BA6-9598-756D2D3AEB63}"/>
              </a:ext>
            </a:extLst>
          </p:cNvPr>
          <p:cNvSpPr/>
          <p:nvPr/>
        </p:nvSpPr>
        <p:spPr>
          <a:xfrm>
            <a:off x="1310246" y="4331656"/>
            <a:ext cx="5452504" cy="206281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74" dirty="0">
              <a:solidFill>
                <a:schemeClr val="tx1"/>
              </a:solidFill>
            </a:endParaRPr>
          </a:p>
        </p:txBody>
      </p:sp>
      <p:sp>
        <p:nvSpPr>
          <p:cNvPr id="4" name="Text Placeholder 1">
            <a:extLst>
              <a:ext uri="{FF2B5EF4-FFF2-40B4-BE49-F238E27FC236}">
                <a16:creationId xmlns:a16="http://schemas.microsoft.com/office/drawing/2014/main" id="{FA8F2B14-C193-4765-B08E-183A9C2A787A}"/>
              </a:ext>
            </a:extLst>
          </p:cNvPr>
          <p:cNvSpPr txBox="1">
            <a:spLocks/>
          </p:cNvSpPr>
          <p:nvPr/>
        </p:nvSpPr>
        <p:spPr>
          <a:xfrm>
            <a:off x="1353084" y="-270502"/>
            <a:ext cx="3502955" cy="4602159"/>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676335">
              <a:spcAft>
                <a:spcPts val="135"/>
              </a:spcAft>
              <a:defRPr/>
            </a:pPr>
            <a:r>
              <a:rPr lang="en-GB" sz="36907" dirty="0">
                <a:solidFill>
                  <a:srgbClr val="747480"/>
                </a:solidFill>
                <a:latin typeface="EYInterstate Light" panose="02000506000000020004" pitchFamily="2" charset="0"/>
              </a:rPr>
              <a:t>3</a:t>
            </a:r>
          </a:p>
        </p:txBody>
      </p:sp>
      <p:sp>
        <p:nvSpPr>
          <p:cNvPr id="5" name="Text Placeholder 3">
            <a:extLst>
              <a:ext uri="{FF2B5EF4-FFF2-40B4-BE49-F238E27FC236}">
                <a16:creationId xmlns:a16="http://schemas.microsoft.com/office/drawing/2014/main" id="{CAEC53A0-1D50-4498-8522-CFFF8801E201}"/>
              </a:ext>
            </a:extLst>
          </p:cNvPr>
          <p:cNvSpPr txBox="1">
            <a:spLocks/>
          </p:cNvSpPr>
          <p:nvPr/>
        </p:nvSpPr>
        <p:spPr>
          <a:xfrm>
            <a:off x="1771193" y="4815304"/>
            <a:ext cx="4801057" cy="1076337"/>
          </a:xfrm>
          <a:prstGeom prst="rect">
            <a:avLst/>
          </a:prstGeom>
        </p:spPr>
        <p:txBody>
          <a:bodyPr/>
          <a:lstStyle>
            <a:lvl1pPr marL="342900" indent="-342900" algn="l" defTabSz="914400" rtl="0" eaLnBrk="1" latinLnBrk="0" hangingPunct="1">
              <a:spcBef>
                <a:spcPct val="20000"/>
              </a:spcBef>
              <a:buClr>
                <a:schemeClr val="accent2"/>
              </a:buClr>
              <a:buSzPct val="70000"/>
              <a:buFont typeface="Arial" pitchFamily="34" charset="0"/>
              <a:buChar char="►"/>
              <a:defRPr sz="2000" kern="1200">
                <a:solidFill>
                  <a:srgbClr val="646464"/>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1800" kern="1200">
                <a:solidFill>
                  <a:srgbClr val="646464"/>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600" kern="1200">
                <a:solidFill>
                  <a:srgbClr val="646464"/>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3222" dirty="0">
                <a:solidFill>
                  <a:srgbClr val="2E2E38"/>
                </a:solidFill>
                <a:latin typeface="EYInterstate Light" panose="02000506000000020004" pitchFamily="2" charset="0"/>
              </a:rPr>
              <a:t>Principles of Agile</a:t>
            </a:r>
          </a:p>
        </p:txBody>
      </p:sp>
      <p:sp>
        <p:nvSpPr>
          <p:cNvPr id="6" name="Rectangle 5">
            <a:extLst>
              <a:ext uri="{FF2B5EF4-FFF2-40B4-BE49-F238E27FC236}">
                <a16:creationId xmlns:a16="http://schemas.microsoft.com/office/drawing/2014/main" id="{1815E46D-D17E-419F-8876-A1AFDF7151FE}"/>
              </a:ext>
            </a:extLst>
          </p:cNvPr>
          <p:cNvSpPr/>
          <p:nvPr/>
        </p:nvSpPr>
        <p:spPr>
          <a:xfrm>
            <a:off x="-2900509" y="45218"/>
            <a:ext cx="2776480" cy="4998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455" tIns="64455" rIns="64455" bIns="64455" rtlCol="0" anchor="t" anchorCtr="0"/>
          <a:lstStyle/>
          <a:p>
            <a:pPr>
              <a:spcAft>
                <a:spcPts val="179"/>
              </a:spcAft>
            </a:pPr>
            <a:r>
              <a:rPr lang="en-GB" sz="1074" b="1" dirty="0">
                <a:solidFill>
                  <a:schemeClr val="bg1"/>
                </a:solidFill>
                <a:latin typeface="EYInterstate Light" panose="02000506000000020004" pitchFamily="2" charset="0"/>
              </a:rPr>
              <a:t>Sample Image – Can be changed</a:t>
            </a:r>
          </a:p>
        </p:txBody>
      </p:sp>
    </p:spTree>
    <p:extLst>
      <p:ext uri="{BB962C8B-B14F-4D97-AF65-F5344CB8AC3E}">
        <p14:creationId xmlns:p14="http://schemas.microsoft.com/office/powerpoint/2010/main" val="4187292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4">
            <a:extLst>
              <a:ext uri="{FF2B5EF4-FFF2-40B4-BE49-F238E27FC236}">
                <a16:creationId xmlns:a16="http://schemas.microsoft.com/office/drawing/2014/main" id="{A688EE12-426E-4476-82A0-90CCA62DC8AC}"/>
              </a:ext>
            </a:extLst>
          </p:cNvPr>
          <p:cNvSpPr>
            <a:spLocks noGrp="1"/>
          </p:cNvSpPr>
          <p:nvPr>
            <p:ph idx="1"/>
          </p:nvPr>
        </p:nvSpPr>
        <p:spPr>
          <a:xfrm>
            <a:off x="609283" y="991869"/>
            <a:ext cx="10973435" cy="5502584"/>
          </a:xfrm>
        </p:spPr>
        <p:txBody>
          <a:bodyPr/>
          <a:lstStyle/>
          <a:p>
            <a:pPr marL="0" indent="0">
              <a:lnSpc>
                <a:spcPct val="107000"/>
              </a:lnSpc>
              <a:spcBef>
                <a:spcPts val="0"/>
              </a:spcBef>
              <a:spcAft>
                <a:spcPts val="800"/>
              </a:spcAft>
              <a:buNone/>
            </a:pPr>
            <a:r>
              <a:rPr lang="en-IN" sz="1799" b="1" dirty="0">
                <a:solidFill>
                  <a:schemeClr val="tx2"/>
                </a:solidFill>
                <a:latin typeface="Calibri" panose="020F0502020204030204" pitchFamily="34" charset="0"/>
                <a:cs typeface="Times New Roman" panose="02020603050405020304" pitchFamily="18" charset="0"/>
              </a:rPr>
              <a:t>II</a:t>
            </a:r>
            <a:r>
              <a:rPr lang="en-IN" sz="1799" b="1" dirty="0">
                <a:solidFill>
                  <a:srgbClr val="C45911"/>
                </a:solidFill>
                <a:latin typeface="Calibri" panose="020F0502020204030204" pitchFamily="34" charset="0"/>
                <a:cs typeface="Times New Roman" panose="02020603050405020304" pitchFamily="18" charset="0"/>
              </a:rPr>
              <a:t>   </a:t>
            </a:r>
            <a:r>
              <a:rPr lang="en-IN" b="1" dirty="0">
                <a:solidFill>
                  <a:schemeClr val="accent4"/>
                </a:solidFill>
                <a:latin typeface="Calibri" panose="020F0502020204030204" pitchFamily="34" charset="0"/>
                <a:cs typeface="Times New Roman" panose="02020603050405020304" pitchFamily="18" charset="0"/>
              </a:rPr>
              <a:t>Agile 12 Principles</a:t>
            </a:r>
          </a:p>
          <a:p>
            <a:pPr marL="0">
              <a:lnSpc>
                <a:spcPct val="107000"/>
              </a:lnSpc>
              <a:spcBef>
                <a:spcPts val="0"/>
              </a:spcBef>
            </a:pPr>
            <a:r>
              <a:rPr lang="en-IN" sz="1799" b="1" dirty="0">
                <a:latin typeface="Calibri" panose="020F0502020204030204" pitchFamily="34" charset="0"/>
                <a:cs typeface="Times New Roman" panose="02020603050405020304" pitchFamily="18" charset="0"/>
              </a:rPr>
              <a:t>Satisfy Customers Through Early &amp; Continuous Deliver </a:t>
            </a:r>
          </a:p>
          <a:p>
            <a:pPr marL="342729" indent="-342729">
              <a:lnSpc>
                <a:spcPct val="107000"/>
              </a:lnSpc>
              <a:spcBef>
                <a:spcPts val="0"/>
              </a:spcBef>
              <a:buFont typeface="Courier New" panose="02070309020205020404" pitchFamily="49" charset="0"/>
              <a:buChar char="o"/>
            </a:pPr>
            <a:r>
              <a:rPr lang="en-IN" sz="1799" dirty="0">
                <a:latin typeface="Calibri" panose="020F0502020204030204" pitchFamily="34" charset="0"/>
                <a:cs typeface="Times New Roman" panose="02020603050405020304" pitchFamily="18" charset="0"/>
              </a:rPr>
              <a:t>Delivering the Value faster </a:t>
            </a:r>
          </a:p>
          <a:p>
            <a:pPr marL="0">
              <a:lnSpc>
                <a:spcPct val="107000"/>
              </a:lnSpc>
              <a:spcBef>
                <a:spcPts val="0"/>
              </a:spcBef>
            </a:pPr>
            <a:r>
              <a:rPr lang="en-IN" sz="1799" b="1" dirty="0">
                <a:latin typeface="Calibri" panose="020F0502020204030204" pitchFamily="34" charset="0"/>
                <a:cs typeface="Times New Roman" panose="02020603050405020304" pitchFamily="18" charset="0"/>
              </a:rPr>
              <a:t>Welcome Changing Requirements Even Late in the Project</a:t>
            </a:r>
          </a:p>
          <a:p>
            <a:pPr marL="342729" indent="-342729">
              <a:lnSpc>
                <a:spcPct val="107000"/>
              </a:lnSpc>
              <a:spcBef>
                <a:spcPts val="0"/>
              </a:spcBef>
              <a:buFont typeface="Courier New" panose="02070309020205020404" pitchFamily="49" charset="0"/>
              <a:buChar char="o"/>
            </a:pPr>
            <a:r>
              <a:rPr lang="en-IN" sz="1799" dirty="0">
                <a:latin typeface="Calibri" panose="020F0502020204030204" pitchFamily="34" charset="0"/>
                <a:cs typeface="Times New Roman" panose="02020603050405020304" pitchFamily="18" charset="0"/>
              </a:rPr>
              <a:t>Responding to the change </a:t>
            </a:r>
          </a:p>
          <a:p>
            <a:pPr marL="0">
              <a:lnSpc>
                <a:spcPct val="107000"/>
              </a:lnSpc>
              <a:spcBef>
                <a:spcPts val="0"/>
              </a:spcBef>
            </a:pPr>
            <a:r>
              <a:rPr lang="en-IN" sz="1799" b="1" dirty="0">
                <a:latin typeface="Calibri" panose="020F0502020204030204" pitchFamily="34" charset="0"/>
                <a:cs typeface="Times New Roman" panose="02020603050405020304" pitchFamily="18" charset="0"/>
              </a:rPr>
              <a:t>Deliver Value Frequently</a:t>
            </a:r>
          </a:p>
          <a:p>
            <a:pPr marL="0" algn="just">
              <a:lnSpc>
                <a:spcPct val="107000"/>
              </a:lnSpc>
              <a:spcBef>
                <a:spcPts val="0"/>
              </a:spcBef>
            </a:pPr>
            <a:r>
              <a:rPr lang="en-IN" sz="1799" b="1" dirty="0">
                <a:latin typeface="Calibri" panose="020F0502020204030204" pitchFamily="34" charset="0"/>
                <a:cs typeface="Times New Roman" panose="02020603050405020304" pitchFamily="18" charset="0"/>
              </a:rPr>
              <a:t>Break the Silos of Your Project</a:t>
            </a:r>
          </a:p>
          <a:p>
            <a:pPr marL="342729" indent="-342729">
              <a:lnSpc>
                <a:spcPct val="107000"/>
              </a:lnSpc>
              <a:spcBef>
                <a:spcPts val="0"/>
              </a:spcBef>
              <a:buFont typeface="Courier New" panose="02070309020205020404" pitchFamily="49" charset="0"/>
              <a:buChar char="o"/>
            </a:pPr>
            <a:r>
              <a:rPr lang="en-IN" sz="1799" dirty="0">
                <a:latin typeface="Calibri" panose="020F0502020204030204" pitchFamily="34" charset="0"/>
                <a:cs typeface="Times New Roman" panose="02020603050405020304" pitchFamily="18" charset="0"/>
              </a:rPr>
              <a:t>Agile relies on cross-functional teams to make communication easier between the different stakeholders in the project</a:t>
            </a:r>
          </a:p>
          <a:p>
            <a:pPr marL="0" algn="just">
              <a:spcBef>
                <a:spcPts val="0"/>
              </a:spcBef>
            </a:pPr>
            <a:r>
              <a:rPr lang="en-IN" sz="1799" b="1" dirty="0">
                <a:latin typeface="Calibri" panose="020F0502020204030204" pitchFamily="34" charset="0"/>
                <a:cs typeface="Times New Roman" panose="02020603050405020304" pitchFamily="18" charset="0"/>
              </a:rPr>
              <a:t>Build Projects Around Motivated Individuals</a:t>
            </a:r>
          </a:p>
          <a:p>
            <a:pPr marL="342729" indent="-342729">
              <a:lnSpc>
                <a:spcPct val="107000"/>
              </a:lnSpc>
              <a:spcBef>
                <a:spcPts val="0"/>
              </a:spcBef>
              <a:buFont typeface="Courier New" panose="02070309020205020404" pitchFamily="49" charset="0"/>
              <a:buChar char="o"/>
            </a:pPr>
            <a:r>
              <a:rPr lang="en-IN" sz="1799" dirty="0">
                <a:latin typeface="Calibri" panose="020F0502020204030204" pitchFamily="34" charset="0"/>
                <a:cs typeface="Times New Roman" panose="02020603050405020304" pitchFamily="18" charset="0"/>
              </a:rPr>
              <a:t>Trying to build a collaboration - reducing micromanagement and empowering motivated team members, projects will be completed faster and with better quality</a:t>
            </a:r>
          </a:p>
          <a:p>
            <a:pPr marL="0" algn="just">
              <a:spcBef>
                <a:spcPts val="0"/>
              </a:spcBef>
            </a:pPr>
            <a:r>
              <a:rPr lang="en-IN" sz="1799" b="1" dirty="0">
                <a:latin typeface="Calibri" panose="020F0502020204030204" pitchFamily="34" charset="0"/>
                <a:cs typeface="Times New Roman" panose="02020603050405020304" pitchFamily="18" charset="0"/>
              </a:rPr>
              <a:t>The Most Effective Way of Communication is Face-to-face</a:t>
            </a:r>
          </a:p>
          <a:p>
            <a:pPr marL="342729" indent="-342729">
              <a:lnSpc>
                <a:spcPct val="107000"/>
              </a:lnSpc>
              <a:spcBef>
                <a:spcPts val="0"/>
              </a:spcBef>
              <a:buFont typeface="Courier New" panose="02070309020205020404" pitchFamily="49" charset="0"/>
              <a:buChar char="o"/>
            </a:pPr>
            <a:r>
              <a:rPr lang="en-IN" sz="1799" dirty="0">
                <a:latin typeface="Calibri" panose="020F0502020204030204" pitchFamily="34" charset="0"/>
                <a:cs typeface="Times New Roman" panose="02020603050405020304" pitchFamily="18" charset="0"/>
              </a:rPr>
              <a:t>The most efficient and effective method of conveying information to and within a development team is </a:t>
            </a:r>
            <a:r>
              <a:rPr lang="en-IN" sz="1799" b="1" dirty="0">
                <a:latin typeface="Calibri" panose="020F0502020204030204" pitchFamily="34" charset="0"/>
                <a:cs typeface="Times New Roman" panose="02020603050405020304" pitchFamily="18" charset="0"/>
              </a:rPr>
              <a:t>face-to-face conversation</a:t>
            </a:r>
          </a:p>
          <a:p>
            <a:pPr marL="0" indent="0">
              <a:lnSpc>
                <a:spcPct val="107000"/>
              </a:lnSpc>
              <a:spcBef>
                <a:spcPts val="0"/>
              </a:spcBef>
              <a:buNone/>
            </a:pPr>
            <a:r>
              <a:rPr lang="en-IN" sz="1799" dirty="0">
                <a:latin typeface="Calibri" panose="020F0502020204030204" pitchFamily="34" charset="0"/>
                <a:ea typeface="Calibri" panose="020F0502020204030204" pitchFamily="34" charset="0"/>
                <a:cs typeface="Times New Roman" panose="02020603050405020304" pitchFamily="18" charset="0"/>
              </a:rPr>
              <a:t> </a:t>
            </a:r>
          </a:p>
          <a:p>
            <a:pPr marL="0" indent="0">
              <a:lnSpc>
                <a:spcPct val="107000"/>
              </a:lnSpc>
              <a:spcBef>
                <a:spcPts val="0"/>
              </a:spcBef>
              <a:spcAft>
                <a:spcPts val="800"/>
              </a:spcAft>
              <a:buNone/>
            </a:pPr>
            <a:endParaRPr lang="en-IN" sz="1799" dirty="0">
              <a:latin typeface="Calibri" panose="020F0502020204030204" pitchFamily="34" charset="0"/>
              <a:cs typeface="Times New Roman" panose="02020603050405020304" pitchFamily="18" charset="0"/>
            </a:endParaRPr>
          </a:p>
          <a:p>
            <a:endParaRPr lang="en-IN" dirty="0"/>
          </a:p>
        </p:txBody>
      </p:sp>
      <p:pic>
        <p:nvPicPr>
          <p:cNvPr id="7" name="Picture 6">
            <a:extLst>
              <a:ext uri="{FF2B5EF4-FFF2-40B4-BE49-F238E27FC236}">
                <a16:creationId xmlns:a16="http://schemas.microsoft.com/office/drawing/2014/main" id="{CDA43E14-34FC-48B7-A50C-3D11309E9252}"/>
              </a:ext>
            </a:extLst>
          </p:cNvPr>
          <p:cNvPicPr/>
          <p:nvPr/>
        </p:nvPicPr>
        <p:blipFill>
          <a:blip r:embed="rId2"/>
          <a:stretch>
            <a:fillRect/>
          </a:stretch>
        </p:blipFill>
        <p:spPr>
          <a:xfrm>
            <a:off x="7439025" y="1058544"/>
            <a:ext cx="3762574" cy="2018031"/>
          </a:xfrm>
          <a:prstGeom prst="rect">
            <a:avLst/>
          </a:prstGeom>
          <a:ln>
            <a:solidFill>
              <a:srgbClr val="C00000"/>
            </a:solidFill>
          </a:ln>
        </p:spPr>
      </p:pic>
      <p:sp>
        <p:nvSpPr>
          <p:cNvPr id="4" name="Title 1">
            <a:extLst>
              <a:ext uri="{FF2B5EF4-FFF2-40B4-BE49-F238E27FC236}">
                <a16:creationId xmlns:a16="http://schemas.microsoft.com/office/drawing/2014/main" id="{228CCEEE-3C54-4655-9C01-83AB21D5D91B}"/>
              </a:ext>
            </a:extLst>
          </p:cNvPr>
          <p:cNvSpPr>
            <a:spLocks noGrp="1"/>
          </p:cNvSpPr>
          <p:nvPr>
            <p:ph type="title"/>
          </p:nvPr>
        </p:nvSpPr>
        <p:spPr>
          <a:xfrm>
            <a:off x="609601" y="294200"/>
            <a:ext cx="10972800" cy="590400"/>
          </a:xfrm>
        </p:spPr>
        <p:txBody>
          <a:bodyPr vert="horz" lIns="0" tIns="0" rIns="0" bIns="0" rtlCol="0" anchor="t" anchorCtr="0">
            <a:noAutofit/>
          </a:bodyPr>
          <a:lstStyle/>
          <a:p>
            <a:r>
              <a:rPr lang="en-IN" dirty="0">
                <a:latin typeface="Calibri" panose="020F0502020204030204" pitchFamily="34" charset="0"/>
                <a:cs typeface="Calibri" panose="020F0502020204030204" pitchFamily="34" charset="0"/>
              </a:rPr>
              <a:t>Principles of Agile</a:t>
            </a:r>
          </a:p>
        </p:txBody>
      </p:sp>
    </p:spTree>
    <p:extLst>
      <p:ext uri="{BB962C8B-B14F-4D97-AF65-F5344CB8AC3E}">
        <p14:creationId xmlns:p14="http://schemas.microsoft.com/office/powerpoint/2010/main" val="1510522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5C8455-EEEF-408A-B800-3898EAFF87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63" t="13407" r="2349" b="2537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1E7512F-D24F-4BA6-9598-756D2D3AEB63}"/>
              </a:ext>
            </a:extLst>
          </p:cNvPr>
          <p:cNvSpPr/>
          <p:nvPr/>
        </p:nvSpPr>
        <p:spPr>
          <a:xfrm>
            <a:off x="1310246" y="4331656"/>
            <a:ext cx="5452504" cy="206281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74" dirty="0">
              <a:solidFill>
                <a:schemeClr val="tx1"/>
              </a:solidFill>
            </a:endParaRPr>
          </a:p>
        </p:txBody>
      </p:sp>
      <p:sp>
        <p:nvSpPr>
          <p:cNvPr id="4" name="Text Placeholder 1">
            <a:extLst>
              <a:ext uri="{FF2B5EF4-FFF2-40B4-BE49-F238E27FC236}">
                <a16:creationId xmlns:a16="http://schemas.microsoft.com/office/drawing/2014/main" id="{FA8F2B14-C193-4765-B08E-183A9C2A787A}"/>
              </a:ext>
            </a:extLst>
          </p:cNvPr>
          <p:cNvSpPr txBox="1">
            <a:spLocks/>
          </p:cNvSpPr>
          <p:nvPr/>
        </p:nvSpPr>
        <p:spPr>
          <a:xfrm>
            <a:off x="1353084" y="-270502"/>
            <a:ext cx="3502955" cy="4602159"/>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676335">
              <a:spcAft>
                <a:spcPts val="135"/>
              </a:spcAft>
              <a:defRPr/>
            </a:pPr>
            <a:r>
              <a:rPr lang="en-GB" sz="36907" dirty="0">
                <a:solidFill>
                  <a:srgbClr val="747480"/>
                </a:solidFill>
                <a:latin typeface="EYInterstate Light" panose="02000506000000020004" pitchFamily="2" charset="0"/>
              </a:rPr>
              <a:t>4</a:t>
            </a:r>
          </a:p>
        </p:txBody>
      </p:sp>
      <p:sp>
        <p:nvSpPr>
          <p:cNvPr id="5" name="Text Placeholder 3">
            <a:extLst>
              <a:ext uri="{FF2B5EF4-FFF2-40B4-BE49-F238E27FC236}">
                <a16:creationId xmlns:a16="http://schemas.microsoft.com/office/drawing/2014/main" id="{CAEC53A0-1D50-4498-8522-CFFF8801E201}"/>
              </a:ext>
            </a:extLst>
          </p:cNvPr>
          <p:cNvSpPr txBox="1">
            <a:spLocks/>
          </p:cNvSpPr>
          <p:nvPr/>
        </p:nvSpPr>
        <p:spPr>
          <a:xfrm>
            <a:off x="1771193" y="4815304"/>
            <a:ext cx="4801057" cy="1076337"/>
          </a:xfrm>
          <a:prstGeom prst="rect">
            <a:avLst/>
          </a:prstGeom>
        </p:spPr>
        <p:txBody>
          <a:bodyPr/>
          <a:lstStyle>
            <a:lvl1pPr marL="342900" indent="-342900" algn="l" defTabSz="914400" rtl="0" eaLnBrk="1" latinLnBrk="0" hangingPunct="1">
              <a:spcBef>
                <a:spcPct val="20000"/>
              </a:spcBef>
              <a:buClr>
                <a:schemeClr val="accent2"/>
              </a:buClr>
              <a:buSzPct val="70000"/>
              <a:buFont typeface="Arial" pitchFamily="34" charset="0"/>
              <a:buChar char="►"/>
              <a:defRPr sz="2000" kern="1200">
                <a:solidFill>
                  <a:srgbClr val="646464"/>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1800" kern="1200">
                <a:solidFill>
                  <a:srgbClr val="646464"/>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600" kern="1200">
                <a:solidFill>
                  <a:srgbClr val="646464"/>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3222" dirty="0">
                <a:solidFill>
                  <a:srgbClr val="2E2E38"/>
                </a:solidFill>
                <a:latin typeface="EYInterstate Light" panose="02000506000000020004" pitchFamily="2" charset="0"/>
              </a:rPr>
              <a:t>Agile Planning</a:t>
            </a:r>
          </a:p>
        </p:txBody>
      </p:sp>
      <p:sp>
        <p:nvSpPr>
          <p:cNvPr id="6" name="Rectangle 5">
            <a:extLst>
              <a:ext uri="{FF2B5EF4-FFF2-40B4-BE49-F238E27FC236}">
                <a16:creationId xmlns:a16="http://schemas.microsoft.com/office/drawing/2014/main" id="{1815E46D-D17E-419F-8876-A1AFDF7151FE}"/>
              </a:ext>
            </a:extLst>
          </p:cNvPr>
          <p:cNvSpPr/>
          <p:nvPr/>
        </p:nvSpPr>
        <p:spPr>
          <a:xfrm>
            <a:off x="-2900509" y="45218"/>
            <a:ext cx="2776480" cy="4998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455" tIns="64455" rIns="64455" bIns="64455" rtlCol="0" anchor="t" anchorCtr="0"/>
          <a:lstStyle/>
          <a:p>
            <a:pPr>
              <a:spcAft>
                <a:spcPts val="179"/>
              </a:spcAft>
            </a:pPr>
            <a:r>
              <a:rPr lang="en-GB" sz="1074" b="1" dirty="0">
                <a:solidFill>
                  <a:schemeClr val="bg1"/>
                </a:solidFill>
                <a:latin typeface="EYInterstate Light" panose="02000506000000020004" pitchFamily="2" charset="0"/>
              </a:rPr>
              <a:t>Sample Image – Can be changed</a:t>
            </a:r>
          </a:p>
        </p:txBody>
      </p:sp>
    </p:spTree>
    <p:extLst>
      <p:ext uri="{BB962C8B-B14F-4D97-AF65-F5344CB8AC3E}">
        <p14:creationId xmlns:p14="http://schemas.microsoft.com/office/powerpoint/2010/main" val="3407258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9F5B2CC-C19D-4836-93E8-5683F3F87E8E}"/>
              </a:ext>
            </a:extLst>
          </p:cNvPr>
          <p:cNvSpPr>
            <a:spLocks noGrp="1"/>
          </p:cNvSpPr>
          <p:nvPr>
            <p:ph idx="1"/>
          </p:nvPr>
        </p:nvSpPr>
        <p:spPr>
          <a:xfrm>
            <a:off x="523603" y="887149"/>
            <a:ext cx="11109889" cy="5597784"/>
          </a:xfrm>
        </p:spPr>
        <p:txBody>
          <a:bodyPr/>
          <a:lstStyle/>
          <a:p>
            <a:pPr marL="0" indent="0">
              <a:buNone/>
            </a:pPr>
            <a:r>
              <a:rPr lang="en-IN" b="1" dirty="0">
                <a:solidFill>
                  <a:schemeClr val="tx2"/>
                </a:solidFill>
                <a:effectLst/>
                <a:latin typeface="Calibri" panose="020F0502020204030204" pitchFamily="34" charset="0"/>
                <a:ea typeface="Calibri" panose="020F0502020204030204" pitchFamily="34" charset="0"/>
                <a:cs typeface="Times New Roman" panose="02020603050405020304" pitchFamily="18" charset="0"/>
              </a:rPr>
              <a:t> III </a:t>
            </a:r>
            <a:r>
              <a:rPr lang="en-IN" b="1" dirty="0">
                <a:solidFill>
                  <a:schemeClr val="accent4"/>
                </a:solidFill>
                <a:effectLst/>
                <a:latin typeface="Calibri" panose="020F0502020204030204" pitchFamily="34" charset="0"/>
                <a:ea typeface="Calibri" panose="020F0502020204030204" pitchFamily="34" charset="0"/>
                <a:cs typeface="Times New Roman" panose="02020603050405020304" pitchFamily="18" charset="0"/>
              </a:rPr>
              <a:t>Agile Planning</a:t>
            </a:r>
          </a:p>
          <a:p>
            <a:pPr marL="0" indent="0">
              <a:buNone/>
            </a:pPr>
            <a:endParaRPr lang="en-IN" sz="900" dirty="0">
              <a:latin typeface="Calibri" panose="020F0502020204030204" pitchFamily="34" charset="0"/>
              <a:ea typeface="Calibri" panose="020F0502020204030204" pitchFamily="34" charset="0"/>
              <a:cs typeface="Times New Roman" panose="02020603050405020304" pitchFamily="18" charset="0"/>
            </a:endParaRPr>
          </a:p>
          <a:p>
            <a:pPr marL="0" indent="0" algn="just">
              <a:spcBef>
                <a:spcPts val="0"/>
              </a:spcBef>
              <a:buNone/>
            </a:pPr>
            <a:r>
              <a:rPr lang="en-IN" sz="1799" b="1" dirty="0">
                <a:solidFill>
                  <a:srgbClr val="000000"/>
                </a:solidFill>
                <a:latin typeface="Calibri" panose="020F0502020204030204" pitchFamily="34" charset="0"/>
                <a:ea typeface="Calibri" panose="020F0502020204030204" pitchFamily="34" charset="0"/>
                <a:cs typeface="Calibri" panose="020F0502020204030204" pitchFamily="34" charset="0"/>
              </a:rPr>
              <a:t>Agile Project Planning VS Traditional Project Planning</a:t>
            </a:r>
            <a:endParaRPr lang="en-IN" sz="1799" b="1" dirty="0">
              <a:latin typeface="Calibri" panose="020F0502020204030204" pitchFamily="34" charset="0"/>
              <a:ea typeface="Times New Roman" panose="02020603050405020304" pitchFamily="18" charset="0"/>
              <a:cs typeface="Calibri" panose="020F0502020204030204" pitchFamily="34" charset="0"/>
            </a:endParaRPr>
          </a:p>
          <a:p>
            <a:pPr marL="0" indent="0" algn="just">
              <a:spcBef>
                <a:spcPts val="0"/>
              </a:spcBef>
              <a:buNone/>
            </a:pPr>
            <a:r>
              <a:rPr lang="en-IN" sz="1799" dirty="0">
                <a:latin typeface="Calibri" panose="020F0502020204030204" pitchFamily="34" charset="0"/>
                <a:cs typeface="Calibri" panose="020F0502020204030204" pitchFamily="34" charset="0"/>
              </a:rPr>
              <a:t>In the past, business leaders spent enormous amounts of time laying out detailed plans of execution for years in the future. For a long time, this way of planning worked perfectly. However, as markets became more dynamic in the last decades of the 20th century, business requirements began to change more frequently, and a new, more flexible way of planning was necessary.</a:t>
            </a:r>
          </a:p>
          <a:p>
            <a:pPr marL="0" indent="0" algn="just">
              <a:spcBef>
                <a:spcPts val="0"/>
              </a:spcBef>
              <a:buNone/>
            </a:pPr>
            <a:r>
              <a:rPr lang="en-IN" sz="1799" dirty="0">
                <a:latin typeface="Calibri" panose="020F0502020204030204" pitchFamily="34" charset="0"/>
                <a:cs typeface="Calibri" panose="020F0502020204030204" pitchFamily="34" charset="0"/>
              </a:rPr>
              <a:t> </a:t>
            </a:r>
          </a:p>
          <a:p>
            <a:pPr marL="0" indent="0" algn="just">
              <a:spcBef>
                <a:spcPts val="0"/>
              </a:spcBef>
              <a:buNone/>
            </a:pPr>
            <a:r>
              <a:rPr lang="en-IN" sz="1799" dirty="0">
                <a:latin typeface="Calibri" panose="020F0502020204030204" pitchFamily="34" charset="0"/>
                <a:cs typeface="Calibri" panose="020F0502020204030204" pitchFamily="34" charset="0"/>
              </a:rPr>
              <a:t>The main difference between Agile planning and the traditional way (also known as Waterfall) is that the first one is iterative and adaptive to changes. In contrast, the second one is a step-by-step heavy planning process.</a:t>
            </a:r>
          </a:p>
          <a:p>
            <a:pPr marL="0" indent="0" algn="just">
              <a:spcBef>
                <a:spcPts val="0"/>
              </a:spcBef>
              <a:buNone/>
            </a:pPr>
            <a:endParaRPr lang="en-IN" sz="1799" dirty="0">
              <a:latin typeface="Calibri" panose="020F0502020204030204" pitchFamily="34" charset="0"/>
              <a:cs typeface="Times New Roman" panose="02020603050405020304" pitchFamily="18" charset="0"/>
            </a:endParaRPr>
          </a:p>
          <a:p>
            <a:pPr marL="0" indent="0">
              <a:buNone/>
            </a:pPr>
            <a:endParaRPr lang="en-IN" dirty="0"/>
          </a:p>
        </p:txBody>
      </p:sp>
      <p:pic>
        <p:nvPicPr>
          <p:cNvPr id="4" name="Picture 3" descr="pop up image">
            <a:extLst>
              <a:ext uri="{FF2B5EF4-FFF2-40B4-BE49-F238E27FC236}">
                <a16:creationId xmlns:a16="http://schemas.microsoft.com/office/drawing/2014/main" id="{8272CFF8-27FA-4D29-89A8-FB5FE2FBF75A}"/>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49228" y="3772038"/>
            <a:ext cx="3969540" cy="1951292"/>
          </a:xfrm>
          <a:prstGeom prst="rect">
            <a:avLst/>
          </a:prstGeom>
          <a:noFill/>
          <a:ln>
            <a:solidFill>
              <a:schemeClr val="accent3">
                <a:lumMod val="40000"/>
                <a:lumOff val="60000"/>
              </a:schemeClr>
            </a:solidFill>
          </a:ln>
        </p:spPr>
      </p:pic>
      <p:pic>
        <p:nvPicPr>
          <p:cNvPr id="6" name="Picture 5">
            <a:extLst>
              <a:ext uri="{FF2B5EF4-FFF2-40B4-BE49-F238E27FC236}">
                <a16:creationId xmlns:a16="http://schemas.microsoft.com/office/drawing/2014/main" id="{89403599-E00D-4084-8E2A-A68AD75FE670}"/>
              </a:ext>
            </a:extLst>
          </p:cNvPr>
          <p:cNvPicPr>
            <a:picLocks noChangeAspect="1"/>
          </p:cNvPicPr>
          <p:nvPr/>
        </p:nvPicPr>
        <p:blipFill>
          <a:blip r:embed="rId3"/>
          <a:stretch>
            <a:fillRect/>
          </a:stretch>
        </p:blipFill>
        <p:spPr>
          <a:xfrm>
            <a:off x="4858394" y="3667318"/>
            <a:ext cx="2308611" cy="2103929"/>
          </a:xfrm>
          <a:prstGeom prst="rect">
            <a:avLst/>
          </a:prstGeom>
          <a:ln>
            <a:solidFill>
              <a:schemeClr val="accent3">
                <a:lumMod val="60000"/>
                <a:lumOff val="40000"/>
              </a:schemeClr>
            </a:solidFill>
          </a:ln>
        </p:spPr>
      </p:pic>
      <p:pic>
        <p:nvPicPr>
          <p:cNvPr id="10" name="Picture 9">
            <a:extLst>
              <a:ext uri="{FF2B5EF4-FFF2-40B4-BE49-F238E27FC236}">
                <a16:creationId xmlns:a16="http://schemas.microsoft.com/office/drawing/2014/main" id="{84616F15-6472-4FEC-B0EC-DCD15C2A9B95}"/>
              </a:ext>
            </a:extLst>
          </p:cNvPr>
          <p:cNvPicPr>
            <a:picLocks noChangeAspect="1"/>
          </p:cNvPicPr>
          <p:nvPr/>
        </p:nvPicPr>
        <p:blipFill>
          <a:blip r:embed="rId4"/>
          <a:stretch>
            <a:fillRect/>
          </a:stretch>
        </p:blipFill>
        <p:spPr>
          <a:xfrm>
            <a:off x="7306631" y="3695720"/>
            <a:ext cx="1937330" cy="2103929"/>
          </a:xfrm>
          <a:prstGeom prst="rect">
            <a:avLst/>
          </a:prstGeom>
          <a:ln>
            <a:solidFill>
              <a:schemeClr val="accent3">
                <a:lumMod val="60000"/>
                <a:lumOff val="40000"/>
              </a:schemeClr>
            </a:solidFill>
          </a:ln>
        </p:spPr>
      </p:pic>
      <p:pic>
        <p:nvPicPr>
          <p:cNvPr id="12" name="Picture 11">
            <a:extLst>
              <a:ext uri="{FF2B5EF4-FFF2-40B4-BE49-F238E27FC236}">
                <a16:creationId xmlns:a16="http://schemas.microsoft.com/office/drawing/2014/main" id="{862CA341-88DC-49E2-AE73-0092FFD7D9EF}"/>
              </a:ext>
            </a:extLst>
          </p:cNvPr>
          <p:cNvPicPr>
            <a:picLocks noChangeAspect="1"/>
          </p:cNvPicPr>
          <p:nvPr/>
        </p:nvPicPr>
        <p:blipFill>
          <a:blip r:embed="rId5"/>
          <a:stretch>
            <a:fillRect/>
          </a:stretch>
        </p:blipFill>
        <p:spPr>
          <a:xfrm>
            <a:off x="9422443" y="3667318"/>
            <a:ext cx="1937330" cy="2103929"/>
          </a:xfrm>
          <a:prstGeom prst="rect">
            <a:avLst/>
          </a:prstGeom>
          <a:ln>
            <a:solidFill>
              <a:schemeClr val="accent3">
                <a:lumMod val="60000"/>
                <a:lumOff val="40000"/>
              </a:schemeClr>
            </a:solidFill>
          </a:ln>
        </p:spPr>
      </p:pic>
      <p:sp>
        <p:nvSpPr>
          <p:cNvPr id="7" name="Title 1">
            <a:extLst>
              <a:ext uri="{FF2B5EF4-FFF2-40B4-BE49-F238E27FC236}">
                <a16:creationId xmlns:a16="http://schemas.microsoft.com/office/drawing/2014/main" id="{7D710AF7-D8F3-43C0-ACF8-A0B0DA34658D}"/>
              </a:ext>
            </a:extLst>
          </p:cNvPr>
          <p:cNvSpPr>
            <a:spLocks noGrp="1"/>
          </p:cNvSpPr>
          <p:nvPr>
            <p:ph type="title"/>
          </p:nvPr>
        </p:nvSpPr>
        <p:spPr>
          <a:xfrm>
            <a:off x="609601" y="294200"/>
            <a:ext cx="10972800" cy="590400"/>
          </a:xfrm>
        </p:spPr>
        <p:txBody>
          <a:bodyPr vert="horz" lIns="0" tIns="0" rIns="0" bIns="0" rtlCol="0" anchor="t" anchorCtr="0">
            <a:noAutofit/>
          </a:bodyPr>
          <a:lstStyle/>
          <a:p>
            <a:r>
              <a:rPr lang="en-IN" dirty="0">
                <a:latin typeface="Calibri" panose="020F0502020204030204" pitchFamily="34" charset="0"/>
                <a:cs typeface="Calibri" panose="020F0502020204030204" pitchFamily="34" charset="0"/>
              </a:rPr>
              <a:t>Principles of Agile</a:t>
            </a:r>
          </a:p>
        </p:txBody>
      </p:sp>
    </p:spTree>
    <p:extLst>
      <p:ext uri="{BB962C8B-B14F-4D97-AF65-F5344CB8AC3E}">
        <p14:creationId xmlns:p14="http://schemas.microsoft.com/office/powerpoint/2010/main" val="1007674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EA53C-2201-41BB-803F-A7F36E6DE442}"/>
              </a:ext>
            </a:extLst>
          </p:cNvPr>
          <p:cNvSpPr>
            <a:spLocks noGrp="1"/>
          </p:cNvSpPr>
          <p:nvPr>
            <p:ph type="title"/>
          </p:nvPr>
        </p:nvSpPr>
        <p:spPr>
          <a:xfrm>
            <a:off x="609601" y="295832"/>
            <a:ext cx="10972800" cy="381876"/>
          </a:xfrm>
        </p:spPr>
        <p:txBody>
          <a:bodyPr/>
          <a:lstStyle/>
          <a:p>
            <a:r>
              <a:rPr lang="en-IN" sz="1799"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Characteristics of Agile Project Planning</a:t>
            </a:r>
            <a:br>
              <a:rPr lang="en-IN" sz="1799" b="1"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br>
            <a:endParaRPr lang="en-IN" dirty="0"/>
          </a:p>
        </p:txBody>
      </p:sp>
      <p:sp>
        <p:nvSpPr>
          <p:cNvPr id="3" name="Content Placeholder 2">
            <a:extLst>
              <a:ext uri="{FF2B5EF4-FFF2-40B4-BE49-F238E27FC236}">
                <a16:creationId xmlns:a16="http://schemas.microsoft.com/office/drawing/2014/main" id="{74F4BF16-AA20-48F6-9D31-56D7BEB9E644}"/>
              </a:ext>
            </a:extLst>
          </p:cNvPr>
          <p:cNvSpPr>
            <a:spLocks noGrp="1"/>
          </p:cNvSpPr>
          <p:nvPr>
            <p:ph idx="1"/>
          </p:nvPr>
        </p:nvSpPr>
        <p:spPr>
          <a:xfrm>
            <a:off x="533441" y="956328"/>
            <a:ext cx="10972800" cy="5605840"/>
          </a:xfrm>
        </p:spPr>
        <p:txBody>
          <a:bodyPr/>
          <a:lstStyle/>
          <a:p>
            <a:pPr marL="0" algn="just">
              <a:spcBef>
                <a:spcPts val="0"/>
              </a:spcBef>
            </a:pPr>
            <a:r>
              <a:rPr lang="en-IN" sz="1799"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The Goal from the eyes of a customer (Value)</a:t>
            </a:r>
            <a:endParaRPr lang="en-IN" sz="1799" b="1" dirty="0">
              <a:latin typeface="Times New Roman" panose="02020603050405020304" pitchFamily="18" charset="0"/>
              <a:ea typeface="Times New Roman" panose="02020603050405020304" pitchFamily="18" charset="0"/>
            </a:endParaRPr>
          </a:p>
          <a:p>
            <a:pPr marL="0" indent="0" algn="just">
              <a:spcBef>
                <a:spcPts val="0"/>
              </a:spcBef>
              <a:buNone/>
            </a:pPr>
            <a:r>
              <a:rPr lang="en-IN" sz="1799" dirty="0">
                <a:solidFill>
                  <a:srgbClr val="000000"/>
                </a:solidFill>
                <a:latin typeface="Calibri" panose="020F0502020204030204" pitchFamily="34" charset="0"/>
                <a:ea typeface="Calibri" panose="020F0502020204030204" pitchFamily="34" charset="0"/>
                <a:cs typeface="Times New Roman" panose="02020603050405020304" pitchFamily="18" charset="0"/>
              </a:rPr>
              <a:t>An Agile plan must consider what exactly the customer wants. If we need to borrow a term from the Lean dictionary, we will use the word Value. In other words, our plan must be clear on how and when we are going to deliver value to the customer.                                                                                                                                                                                                                                                                               </a:t>
            </a:r>
            <a:endParaRPr lang="en-IN" sz="1799" b="1" dirty="0">
              <a:latin typeface="Times New Roman" panose="02020603050405020304" pitchFamily="18" charset="0"/>
              <a:ea typeface="Times New Roman" panose="02020603050405020304" pitchFamily="18" charset="0"/>
            </a:endParaRP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sz="999" dirty="0"/>
          </a:p>
          <a:p>
            <a:pPr marL="0" algn="just">
              <a:spcBef>
                <a:spcPts val="0"/>
              </a:spcBef>
            </a:pPr>
            <a:r>
              <a:rPr lang="en-IN" sz="1799" b="1" dirty="0">
                <a:solidFill>
                  <a:srgbClr val="000000"/>
                </a:solidFill>
                <a:latin typeface="Calibri" panose="020F0502020204030204" pitchFamily="34" charset="0"/>
                <a:cs typeface="Times New Roman" panose="02020603050405020304" pitchFamily="18" charset="0"/>
              </a:rPr>
              <a:t>The Goal from the eyes of a customer (Value)</a:t>
            </a:r>
          </a:p>
          <a:p>
            <a:pPr marL="0" indent="0" algn="just">
              <a:spcBef>
                <a:spcPts val="0"/>
              </a:spcBef>
              <a:buNone/>
            </a:pPr>
            <a:r>
              <a:rPr lang="en-IN" sz="1799" dirty="0">
                <a:solidFill>
                  <a:srgbClr val="000000"/>
                </a:solidFill>
                <a:latin typeface="Calibri" panose="020F0502020204030204" pitchFamily="34" charset="0"/>
                <a:ea typeface="Calibri" panose="020F0502020204030204" pitchFamily="34" charset="0"/>
                <a:cs typeface="Times New Roman" panose="02020603050405020304" pitchFamily="18" charset="0"/>
              </a:rPr>
              <a:t>An Agile plan must consider what exactly the customer wants. If we need to borrow a term from the Lean dictionary, we will use the word Value. In other words, our plan must be clear on how and when we are going to deliver value to the customer.</a:t>
            </a:r>
            <a:endParaRPr lang="en-IN" sz="1799" b="1" dirty="0">
              <a:latin typeface="Times New Roman" panose="02020603050405020304" pitchFamily="18" charset="0"/>
              <a:ea typeface="Times New Roman" panose="02020603050405020304" pitchFamily="18" charset="0"/>
            </a:endParaRPr>
          </a:p>
          <a:p>
            <a:pPr marL="0" indent="0" algn="just">
              <a:spcBef>
                <a:spcPts val="0"/>
              </a:spcBef>
              <a:buNone/>
            </a:pPr>
            <a:r>
              <a:rPr lang="en-IN" sz="1799" b="1" dirty="0">
                <a:latin typeface="Calibri" panose="020F0502020204030204" pitchFamily="34" charset="0"/>
                <a:ea typeface="Calibri" panose="020F0502020204030204" pitchFamily="34" charset="0"/>
                <a:cs typeface="Times New Roman" panose="02020603050405020304" pitchFamily="18" charset="0"/>
              </a:rPr>
              <a:t> </a:t>
            </a:r>
            <a:endParaRPr lang="en-IN" sz="1799" b="1" dirty="0">
              <a:latin typeface="Times New Roman" panose="02020603050405020304" pitchFamily="18" charset="0"/>
              <a:ea typeface="Times New Roman" panose="02020603050405020304" pitchFamily="18" charset="0"/>
            </a:endParaRPr>
          </a:p>
          <a:p>
            <a:pPr marL="0" algn="just">
              <a:spcBef>
                <a:spcPts val="0"/>
              </a:spcBef>
            </a:pPr>
            <a:r>
              <a:rPr lang="en-IN" sz="1799" b="1" dirty="0">
                <a:solidFill>
                  <a:srgbClr val="000000"/>
                </a:solidFill>
                <a:latin typeface="Calibri" panose="020F0502020204030204" pitchFamily="34" charset="0"/>
                <a:ea typeface="Calibri" panose="020F0502020204030204" pitchFamily="34" charset="0"/>
                <a:cs typeface="Times New Roman" panose="02020603050405020304" pitchFamily="18" charset="0"/>
              </a:rPr>
              <a:t>Focus on the work and not the worker</a:t>
            </a:r>
            <a:endParaRPr lang="en-IN" sz="1799" b="1" dirty="0">
              <a:latin typeface="Times New Roman" panose="02020603050405020304" pitchFamily="18" charset="0"/>
              <a:ea typeface="Times New Roman" panose="02020603050405020304" pitchFamily="18" charset="0"/>
            </a:endParaRPr>
          </a:p>
          <a:p>
            <a:pPr marL="0" indent="0" algn="just">
              <a:lnSpc>
                <a:spcPct val="107000"/>
              </a:lnSpc>
              <a:spcBef>
                <a:spcPts val="0"/>
              </a:spcBef>
              <a:buNone/>
            </a:pPr>
            <a:r>
              <a:rPr lang="en-IN" sz="1799" dirty="0">
                <a:solidFill>
                  <a:srgbClr val="000000"/>
                </a:solidFill>
                <a:latin typeface="Calibri" panose="020F0502020204030204" pitchFamily="34" charset="0"/>
                <a:ea typeface="Calibri" panose="020F0502020204030204" pitchFamily="34" charset="0"/>
                <a:cs typeface="Times New Roman" panose="02020603050405020304" pitchFamily="18" charset="0"/>
              </a:rPr>
              <a:t>It is most certainly true that you have specialists on the team, which creates many dependencies, especially in larger companies. An Agile coach's natural response would be to eliminate the dependencies, but this is an answer detached from the real world. You can't just remove all dependencies without creating a ton of problems elsewhere in the organization.</a:t>
            </a:r>
            <a:endParaRPr lang="en-IN" sz="1799"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IN" dirty="0"/>
          </a:p>
        </p:txBody>
      </p:sp>
      <p:pic>
        <p:nvPicPr>
          <p:cNvPr id="4" name="Picture 3" descr="Agile Planning Onion">
            <a:extLst>
              <a:ext uri="{FF2B5EF4-FFF2-40B4-BE49-F238E27FC236}">
                <a16:creationId xmlns:a16="http://schemas.microsoft.com/office/drawing/2014/main" id="{5ACEB080-21AD-4D2C-868B-44AE5ECD840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5759" y="2071760"/>
            <a:ext cx="2646255" cy="1557161"/>
          </a:xfrm>
          <a:prstGeom prst="rect">
            <a:avLst/>
          </a:prstGeom>
          <a:noFill/>
          <a:ln>
            <a:solidFill>
              <a:schemeClr val="accent3">
                <a:lumMod val="75000"/>
              </a:schemeClr>
            </a:solidFill>
          </a:ln>
        </p:spPr>
      </p:pic>
    </p:spTree>
    <p:extLst>
      <p:ext uri="{BB962C8B-B14F-4D97-AF65-F5344CB8AC3E}">
        <p14:creationId xmlns:p14="http://schemas.microsoft.com/office/powerpoint/2010/main" val="22361115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5C8455-EEEF-408A-B800-3898EAFF87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63" t="13407" r="2349" b="2537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1E7512F-D24F-4BA6-9598-756D2D3AEB63}"/>
              </a:ext>
            </a:extLst>
          </p:cNvPr>
          <p:cNvSpPr/>
          <p:nvPr/>
        </p:nvSpPr>
        <p:spPr>
          <a:xfrm>
            <a:off x="1310246" y="4331656"/>
            <a:ext cx="5452504" cy="206281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74" dirty="0">
              <a:solidFill>
                <a:schemeClr val="tx1"/>
              </a:solidFill>
            </a:endParaRPr>
          </a:p>
        </p:txBody>
      </p:sp>
      <p:sp>
        <p:nvSpPr>
          <p:cNvPr id="4" name="Text Placeholder 1">
            <a:extLst>
              <a:ext uri="{FF2B5EF4-FFF2-40B4-BE49-F238E27FC236}">
                <a16:creationId xmlns:a16="http://schemas.microsoft.com/office/drawing/2014/main" id="{FA8F2B14-C193-4765-B08E-183A9C2A787A}"/>
              </a:ext>
            </a:extLst>
          </p:cNvPr>
          <p:cNvSpPr txBox="1">
            <a:spLocks/>
          </p:cNvSpPr>
          <p:nvPr/>
        </p:nvSpPr>
        <p:spPr>
          <a:xfrm>
            <a:off x="1353084" y="-270502"/>
            <a:ext cx="3502955" cy="4602159"/>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676335">
              <a:spcAft>
                <a:spcPts val="135"/>
              </a:spcAft>
              <a:defRPr/>
            </a:pPr>
            <a:r>
              <a:rPr lang="en-GB" sz="36907" dirty="0">
                <a:solidFill>
                  <a:srgbClr val="747480"/>
                </a:solidFill>
                <a:latin typeface="EYInterstate Light" panose="02000506000000020004" pitchFamily="2" charset="0"/>
              </a:rPr>
              <a:t>5</a:t>
            </a:r>
          </a:p>
        </p:txBody>
      </p:sp>
      <p:sp>
        <p:nvSpPr>
          <p:cNvPr id="5" name="Text Placeholder 3">
            <a:extLst>
              <a:ext uri="{FF2B5EF4-FFF2-40B4-BE49-F238E27FC236}">
                <a16:creationId xmlns:a16="http://schemas.microsoft.com/office/drawing/2014/main" id="{CAEC53A0-1D50-4498-8522-CFFF8801E201}"/>
              </a:ext>
            </a:extLst>
          </p:cNvPr>
          <p:cNvSpPr txBox="1">
            <a:spLocks/>
          </p:cNvSpPr>
          <p:nvPr/>
        </p:nvSpPr>
        <p:spPr>
          <a:xfrm>
            <a:off x="1771193" y="4815304"/>
            <a:ext cx="4801057" cy="1076337"/>
          </a:xfrm>
          <a:prstGeom prst="rect">
            <a:avLst/>
          </a:prstGeom>
        </p:spPr>
        <p:txBody>
          <a:bodyPr/>
          <a:lstStyle>
            <a:lvl1pPr marL="342900" indent="-342900" algn="l" defTabSz="914400" rtl="0" eaLnBrk="1" latinLnBrk="0" hangingPunct="1">
              <a:spcBef>
                <a:spcPct val="20000"/>
              </a:spcBef>
              <a:buClr>
                <a:schemeClr val="accent2"/>
              </a:buClr>
              <a:buSzPct val="70000"/>
              <a:buFont typeface="Arial" pitchFamily="34" charset="0"/>
              <a:buChar char="►"/>
              <a:defRPr sz="2000" kern="1200">
                <a:solidFill>
                  <a:srgbClr val="646464"/>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1800" kern="1200">
                <a:solidFill>
                  <a:srgbClr val="646464"/>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600" kern="1200">
                <a:solidFill>
                  <a:srgbClr val="646464"/>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3222" dirty="0">
                <a:solidFill>
                  <a:srgbClr val="2E2E38"/>
                </a:solidFill>
                <a:latin typeface="EYInterstate Light" panose="02000506000000020004" pitchFamily="2" charset="0"/>
              </a:rPr>
              <a:t>Scrum</a:t>
            </a:r>
          </a:p>
        </p:txBody>
      </p:sp>
      <p:sp>
        <p:nvSpPr>
          <p:cNvPr id="6" name="Rectangle 5">
            <a:extLst>
              <a:ext uri="{FF2B5EF4-FFF2-40B4-BE49-F238E27FC236}">
                <a16:creationId xmlns:a16="http://schemas.microsoft.com/office/drawing/2014/main" id="{1815E46D-D17E-419F-8876-A1AFDF7151FE}"/>
              </a:ext>
            </a:extLst>
          </p:cNvPr>
          <p:cNvSpPr/>
          <p:nvPr/>
        </p:nvSpPr>
        <p:spPr>
          <a:xfrm>
            <a:off x="-2900509" y="45218"/>
            <a:ext cx="2776480" cy="4998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455" tIns="64455" rIns="64455" bIns="64455" rtlCol="0" anchor="t" anchorCtr="0"/>
          <a:lstStyle/>
          <a:p>
            <a:pPr>
              <a:spcAft>
                <a:spcPts val="179"/>
              </a:spcAft>
            </a:pPr>
            <a:r>
              <a:rPr lang="en-GB" sz="1074" b="1" dirty="0">
                <a:solidFill>
                  <a:schemeClr val="bg1"/>
                </a:solidFill>
                <a:latin typeface="EYInterstate Light" panose="02000506000000020004" pitchFamily="2" charset="0"/>
              </a:rPr>
              <a:t>Sample Image – Can be changed</a:t>
            </a:r>
          </a:p>
        </p:txBody>
      </p:sp>
    </p:spTree>
    <p:extLst>
      <p:ext uri="{BB962C8B-B14F-4D97-AF65-F5344CB8AC3E}">
        <p14:creationId xmlns:p14="http://schemas.microsoft.com/office/powerpoint/2010/main" val="33787031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634240" y="535527"/>
            <a:ext cx="10972800" cy="590093"/>
          </a:xfrm>
        </p:spPr>
        <p:txBody>
          <a:bodyPr/>
          <a:lstStyle/>
          <a:p>
            <a:r>
              <a:rPr lang="en-US" dirty="0">
                <a:latin typeface="Calibri" panose="020F0502020204030204" pitchFamily="34" charset="0"/>
                <a:cs typeface="Calibri" panose="020F0502020204030204" pitchFamily="34" charset="0"/>
              </a:rPr>
              <a:t>Scrum</a:t>
            </a:r>
          </a:p>
        </p:txBody>
      </p:sp>
      <p:sp>
        <p:nvSpPr>
          <p:cNvPr id="34819" name="Rectangle 5"/>
          <p:cNvSpPr>
            <a:spLocks noChangeArrowheads="1"/>
          </p:cNvSpPr>
          <p:nvPr/>
        </p:nvSpPr>
        <p:spPr bwMode="auto">
          <a:xfrm>
            <a:off x="506888" y="1131497"/>
            <a:ext cx="6987289" cy="1934907"/>
          </a:xfrm>
          <a:prstGeom prst="rect">
            <a:avLst/>
          </a:prstGeom>
          <a:noFill/>
          <a:ln w="9525">
            <a:noFill/>
            <a:miter lim="800000"/>
            <a:headEnd/>
            <a:tailEnd/>
          </a:ln>
        </p:spPr>
        <p:txBody>
          <a:bodyPr wrap="square" tIns="0">
            <a:spAutoFit/>
          </a:bodyPr>
          <a:lstStyle/>
          <a:p>
            <a:pPr marL="174538" indent="-174538">
              <a:spcBef>
                <a:spcPct val="20000"/>
              </a:spcBef>
              <a:buClr>
                <a:srgbClr val="FFE600"/>
              </a:buClr>
              <a:buSzPct val="75000"/>
              <a:defRPr/>
            </a:pPr>
            <a:r>
              <a:rPr lang="en-US" sz="1399" b="1" dirty="0">
                <a:solidFill>
                  <a:srgbClr val="2E2E38"/>
                </a:solidFill>
                <a:latin typeface="Calibri" panose="020F0502020204030204" pitchFamily="34" charset="0"/>
                <a:cs typeface="Calibri" panose="020F0502020204030204" pitchFamily="34" charset="0"/>
              </a:rPr>
              <a:t>What is Scrum</a:t>
            </a:r>
            <a:br>
              <a:rPr lang="en-US" sz="1199" b="1" dirty="0">
                <a:solidFill>
                  <a:srgbClr val="2E2E38"/>
                </a:solidFill>
                <a:latin typeface="Calibri" panose="020F0502020204030204" pitchFamily="34" charset="0"/>
                <a:cs typeface="Calibri" panose="020F0502020204030204" pitchFamily="34" charset="0"/>
              </a:rPr>
            </a:br>
            <a:r>
              <a:rPr lang="en-US" sz="1199" b="1" dirty="0">
                <a:solidFill>
                  <a:srgbClr val="2E2E38"/>
                </a:solidFill>
                <a:latin typeface="Calibri" panose="020F0502020204030204" pitchFamily="34" charset="0"/>
                <a:cs typeface="Calibri" panose="020F0502020204030204" pitchFamily="34" charset="0"/>
              </a:rPr>
              <a:t> </a:t>
            </a:r>
          </a:p>
          <a:p>
            <a:pPr marL="179910" lvl="1" indent="-179910">
              <a:spcBef>
                <a:spcPct val="20000"/>
              </a:spcBef>
              <a:buClr>
                <a:srgbClr val="2E2E38"/>
              </a:buClr>
              <a:buSzPct val="75000"/>
              <a:buFont typeface="Arial" panose="020B0604020202020204" pitchFamily="34" charset="0"/>
              <a:buChar char="►"/>
              <a:defRPr/>
            </a:pPr>
            <a:r>
              <a:rPr lang="en-IN" sz="1099" dirty="0">
                <a:solidFill>
                  <a:srgbClr val="2E2E38"/>
                </a:solidFill>
                <a:latin typeface="Calibri" panose="020F0502020204030204" pitchFamily="34" charset="0"/>
                <a:cs typeface="Calibri" panose="020F0502020204030204" pitchFamily="34" charset="0"/>
              </a:rPr>
              <a:t>Scrum is an agile development methodology used in the development of Software based on an iterative and incremental processes.  </a:t>
            </a:r>
          </a:p>
          <a:p>
            <a:pPr marL="179910" lvl="1" indent="-179910">
              <a:spcBef>
                <a:spcPct val="20000"/>
              </a:spcBef>
              <a:buClr>
                <a:srgbClr val="2E2E38"/>
              </a:buClr>
              <a:buSzPct val="75000"/>
              <a:buFont typeface="Arial" panose="020B0604020202020204" pitchFamily="34" charset="0"/>
              <a:buChar char="►"/>
              <a:defRPr/>
            </a:pPr>
            <a:r>
              <a:rPr lang="en-IN" sz="1099" dirty="0">
                <a:solidFill>
                  <a:srgbClr val="2E2E38"/>
                </a:solidFill>
                <a:latin typeface="Calibri" panose="020F0502020204030204" pitchFamily="34" charset="0"/>
                <a:cs typeface="Calibri" panose="020F0502020204030204" pitchFamily="34" charset="0"/>
              </a:rPr>
              <a:t>Scrum is adaptable, fast, flexible and effective agile framework that is designed to deliver value to the customer throughout the development of the project. </a:t>
            </a:r>
          </a:p>
          <a:p>
            <a:pPr marL="179910" lvl="1" indent="-179910">
              <a:spcBef>
                <a:spcPct val="20000"/>
              </a:spcBef>
              <a:buClr>
                <a:srgbClr val="2E2E38"/>
              </a:buClr>
              <a:buSzPct val="75000"/>
              <a:buFont typeface="Arial" panose="020B0604020202020204" pitchFamily="34" charset="0"/>
              <a:buChar char="►"/>
              <a:defRPr/>
            </a:pPr>
            <a:r>
              <a:rPr lang="en-IN" sz="1099" dirty="0">
                <a:solidFill>
                  <a:srgbClr val="2E2E38"/>
                </a:solidFill>
                <a:latin typeface="Calibri" panose="020F0502020204030204" pitchFamily="34" charset="0"/>
                <a:cs typeface="Calibri" panose="020F0502020204030204" pitchFamily="34" charset="0"/>
              </a:rPr>
              <a:t>The primary objective of Scrum is to satisfy the customer’s need through an environment of transparency in communication, collective responsibility and continuous progress. </a:t>
            </a:r>
          </a:p>
          <a:p>
            <a:pPr marL="179910" lvl="1" indent="-179910">
              <a:spcBef>
                <a:spcPct val="20000"/>
              </a:spcBef>
              <a:buClr>
                <a:srgbClr val="2E2E38"/>
              </a:buClr>
              <a:buSzPct val="75000"/>
              <a:buFont typeface="Arial" panose="020B0604020202020204" pitchFamily="34" charset="0"/>
              <a:buChar char="►"/>
              <a:defRPr/>
            </a:pPr>
            <a:r>
              <a:rPr lang="en-IN" sz="1099" dirty="0">
                <a:solidFill>
                  <a:srgbClr val="2E2E38"/>
                </a:solidFill>
                <a:latin typeface="Calibri" panose="020F0502020204030204" pitchFamily="34" charset="0"/>
                <a:cs typeface="Calibri" panose="020F0502020204030204" pitchFamily="34" charset="0"/>
              </a:rPr>
              <a:t>The development starts from a general idea of ​​what needs to be built, elaborating a list of characteristics ordered by priority (product backlog) that the owner of the product wants to obtain.</a:t>
            </a:r>
          </a:p>
        </p:txBody>
      </p:sp>
      <p:sp>
        <p:nvSpPr>
          <p:cNvPr id="9" name="Rectangle 8"/>
          <p:cNvSpPr/>
          <p:nvPr/>
        </p:nvSpPr>
        <p:spPr>
          <a:xfrm>
            <a:off x="575019" y="3289342"/>
            <a:ext cx="6367850" cy="3136530"/>
          </a:xfrm>
          <a:prstGeom prst="rect">
            <a:avLst/>
          </a:prstGeom>
        </p:spPr>
        <p:txBody>
          <a:bodyPr wrap="square">
            <a:noAutofit/>
          </a:bodyPr>
          <a:lstStyle/>
          <a:p>
            <a:pPr marL="174538" indent="-174538">
              <a:spcBef>
                <a:spcPct val="20000"/>
              </a:spcBef>
              <a:buClr>
                <a:srgbClr val="FFE600"/>
              </a:buClr>
              <a:buSzPct val="75000"/>
              <a:defRPr/>
            </a:pPr>
            <a:r>
              <a:rPr lang="en-US" sz="1399" b="1" dirty="0">
                <a:solidFill>
                  <a:srgbClr val="2E2E38"/>
                </a:solidFill>
                <a:latin typeface="Calibri" panose="020F0502020204030204" pitchFamily="34" charset="0"/>
                <a:cs typeface="Calibri" panose="020F0502020204030204" pitchFamily="34" charset="0"/>
              </a:rPr>
              <a:t>Scrum Methodology &amp; Process:</a:t>
            </a:r>
            <a:br>
              <a:rPr lang="en-US" sz="1399" b="1" dirty="0">
                <a:solidFill>
                  <a:srgbClr val="2E2E38"/>
                </a:solidFill>
                <a:latin typeface="Calibri" panose="020F0502020204030204" pitchFamily="34" charset="0"/>
                <a:cs typeface="Calibri" panose="020F0502020204030204" pitchFamily="34" charset="0"/>
              </a:rPr>
            </a:br>
            <a:endParaRPr lang="en-US" sz="1399" b="1" dirty="0">
              <a:solidFill>
                <a:srgbClr val="2E2E38"/>
              </a:solidFill>
              <a:latin typeface="Calibri" panose="020F0502020204030204" pitchFamily="34" charset="0"/>
              <a:cs typeface="Calibri" panose="020F0502020204030204" pitchFamily="34" charset="0"/>
            </a:endParaRPr>
          </a:p>
          <a:p>
            <a:pPr marL="179910" lvl="1" indent="-179910">
              <a:spcBef>
                <a:spcPts val="216"/>
              </a:spcBef>
              <a:buClr>
                <a:schemeClr val="bg1"/>
              </a:buClr>
              <a:buSzPct val="75000"/>
              <a:buFont typeface="Arial" panose="020B0604020202020204" pitchFamily="34" charset="0"/>
              <a:buChar char="►"/>
              <a:defRPr/>
            </a:pPr>
            <a:r>
              <a:rPr lang="en-IN" sz="1099" dirty="0">
                <a:solidFill>
                  <a:srgbClr val="2E2E38"/>
                </a:solidFill>
                <a:latin typeface="Calibri" panose="020F0502020204030204" pitchFamily="34" charset="0"/>
                <a:cs typeface="Calibri" panose="020F0502020204030204" pitchFamily="34" charset="0"/>
              </a:rPr>
              <a:t>The Scrum model suggests that projects progress via a series of sprints. In keeping with an agile methodology, sprints are timeboxed to no more than a month long, most commonly two weeks.</a:t>
            </a:r>
          </a:p>
          <a:p>
            <a:pPr marL="179910" lvl="1" indent="-179910">
              <a:spcBef>
                <a:spcPts val="216"/>
              </a:spcBef>
              <a:buClr>
                <a:schemeClr val="bg1"/>
              </a:buClr>
              <a:buSzPct val="75000"/>
              <a:buFont typeface="Arial" panose="020B0604020202020204" pitchFamily="34" charset="0"/>
              <a:buChar char="►"/>
              <a:defRPr/>
            </a:pPr>
            <a:endParaRPr lang="en-IN" sz="1099" dirty="0">
              <a:solidFill>
                <a:srgbClr val="2E2E38"/>
              </a:solidFill>
              <a:latin typeface="Calibri" panose="020F0502020204030204" pitchFamily="34" charset="0"/>
              <a:cs typeface="Calibri" panose="020F0502020204030204" pitchFamily="34" charset="0"/>
            </a:endParaRPr>
          </a:p>
          <a:p>
            <a:pPr marL="179910" lvl="1" indent="-179910">
              <a:spcBef>
                <a:spcPts val="216"/>
              </a:spcBef>
              <a:buClr>
                <a:schemeClr val="bg1"/>
              </a:buClr>
              <a:buSzPct val="75000"/>
              <a:buFont typeface="Arial" panose="020B0604020202020204" pitchFamily="34" charset="0"/>
              <a:buChar char="►"/>
              <a:defRPr/>
            </a:pPr>
            <a:r>
              <a:rPr lang="en-IN" sz="1099" dirty="0">
                <a:solidFill>
                  <a:srgbClr val="2E2E38"/>
                </a:solidFill>
                <a:latin typeface="Calibri" panose="020F0502020204030204" pitchFamily="34" charset="0"/>
                <a:cs typeface="Calibri" panose="020F0502020204030204" pitchFamily="34" charset="0"/>
              </a:rPr>
              <a:t>Scrum methodology advocates for a planning meeting at the start of the sprint, where team members figure out how many items they can commit to, and then create a sprint backlog – a list of the tasks to perform during the sprint.</a:t>
            </a:r>
          </a:p>
          <a:p>
            <a:pPr marL="179910" lvl="1" indent="-179910">
              <a:spcBef>
                <a:spcPts val="216"/>
              </a:spcBef>
              <a:buClr>
                <a:schemeClr val="bg1"/>
              </a:buClr>
              <a:buSzPct val="75000"/>
              <a:buFont typeface="Arial" panose="020B0604020202020204" pitchFamily="34" charset="0"/>
              <a:buChar char="►"/>
              <a:defRPr/>
            </a:pPr>
            <a:endParaRPr lang="en-IN" sz="1099" dirty="0">
              <a:solidFill>
                <a:srgbClr val="2E2E38"/>
              </a:solidFill>
              <a:latin typeface="Calibri" panose="020F0502020204030204" pitchFamily="34" charset="0"/>
              <a:cs typeface="Calibri" panose="020F0502020204030204" pitchFamily="34" charset="0"/>
            </a:endParaRPr>
          </a:p>
          <a:p>
            <a:pPr marL="179910" lvl="1" indent="-179910">
              <a:spcBef>
                <a:spcPts val="216"/>
              </a:spcBef>
              <a:buClr>
                <a:schemeClr val="bg1"/>
              </a:buClr>
              <a:buSzPct val="75000"/>
              <a:buFont typeface="Arial" panose="020B0604020202020204" pitchFamily="34" charset="0"/>
              <a:buChar char="►"/>
              <a:defRPr/>
            </a:pPr>
            <a:r>
              <a:rPr lang="en-IN" sz="1099" dirty="0">
                <a:solidFill>
                  <a:srgbClr val="2E2E38"/>
                </a:solidFill>
                <a:latin typeface="Calibri" panose="020F0502020204030204" pitchFamily="34" charset="0"/>
                <a:cs typeface="Calibri" panose="020F0502020204030204" pitchFamily="34" charset="0"/>
              </a:rPr>
              <a:t>During an agile Scrum sprint, the Scrum team takes a small set of features from idea to coded and tested functionality. At the end, these features are done, meaning coded, tested and integrated into the evolving product or system.</a:t>
            </a:r>
          </a:p>
        </p:txBody>
      </p:sp>
      <p:grpSp>
        <p:nvGrpSpPr>
          <p:cNvPr id="8" name="Group 5">
            <a:extLst>
              <a:ext uri="{FF2B5EF4-FFF2-40B4-BE49-F238E27FC236}">
                <a16:creationId xmlns:a16="http://schemas.microsoft.com/office/drawing/2014/main" id="{9E4422F8-84A1-41E7-875A-325E7D14638D}"/>
              </a:ext>
            </a:extLst>
          </p:cNvPr>
          <p:cNvGrpSpPr/>
          <p:nvPr/>
        </p:nvGrpSpPr>
        <p:grpSpPr>
          <a:xfrm>
            <a:off x="619757" y="1154048"/>
            <a:ext cx="1877147" cy="258945"/>
            <a:chOff x="315278" y="1622055"/>
            <a:chExt cx="1878125" cy="259080"/>
          </a:xfrm>
        </p:grpSpPr>
        <p:sp>
          <p:nvSpPr>
            <p:cNvPr id="10" name="Parallelogram 9">
              <a:extLst>
                <a:ext uri="{FF2B5EF4-FFF2-40B4-BE49-F238E27FC236}">
                  <a16:creationId xmlns:a16="http://schemas.microsoft.com/office/drawing/2014/main" id="{7AB12A0C-F449-48E8-A9B3-C89243DD57E9}"/>
                </a:ext>
              </a:extLst>
            </p:cNvPr>
            <p:cNvSpPr/>
            <p:nvPr/>
          </p:nvSpPr>
          <p:spPr>
            <a:xfrm>
              <a:off x="2041003" y="1622055"/>
              <a:ext cx="152400" cy="259080"/>
            </a:xfrm>
            <a:prstGeom prst="parallelogram">
              <a:avLst>
                <a:gd name="adj" fmla="val 52500"/>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cxnSp>
          <p:nvCxnSpPr>
            <p:cNvPr id="13" name="Straight Connector 12">
              <a:extLst>
                <a:ext uri="{FF2B5EF4-FFF2-40B4-BE49-F238E27FC236}">
                  <a16:creationId xmlns:a16="http://schemas.microsoft.com/office/drawing/2014/main" id="{33B18448-DE99-4117-81F1-3EF10F4B5A87}"/>
                </a:ext>
              </a:extLst>
            </p:cNvPr>
            <p:cNvCxnSpPr/>
            <p:nvPr/>
          </p:nvCxnSpPr>
          <p:spPr>
            <a:xfrm>
              <a:off x="315278" y="1873515"/>
              <a:ext cx="1800000" cy="0"/>
            </a:xfrm>
            <a:prstGeom prst="line">
              <a:avLst/>
            </a:prstGeom>
            <a:ln w="15875">
              <a:solidFill>
                <a:srgbClr val="FFE600"/>
              </a:solidFill>
              <a:tailEnd type="none"/>
            </a:ln>
          </p:spPr>
          <p:style>
            <a:lnRef idx="1">
              <a:schemeClr val="accent1"/>
            </a:lnRef>
            <a:fillRef idx="0">
              <a:schemeClr val="accent1"/>
            </a:fillRef>
            <a:effectRef idx="0">
              <a:schemeClr val="accent1"/>
            </a:effectRef>
            <a:fontRef idx="minor">
              <a:schemeClr val="tx1"/>
            </a:fontRef>
          </p:style>
        </p:cxnSp>
      </p:grpSp>
      <p:grpSp>
        <p:nvGrpSpPr>
          <p:cNvPr id="14" name="Group 5">
            <a:extLst>
              <a:ext uri="{FF2B5EF4-FFF2-40B4-BE49-F238E27FC236}">
                <a16:creationId xmlns:a16="http://schemas.microsoft.com/office/drawing/2014/main" id="{272EFC30-12D2-48C9-903E-41F078AE2B59}"/>
              </a:ext>
            </a:extLst>
          </p:cNvPr>
          <p:cNvGrpSpPr/>
          <p:nvPr/>
        </p:nvGrpSpPr>
        <p:grpSpPr>
          <a:xfrm>
            <a:off x="619430" y="3410534"/>
            <a:ext cx="3471273" cy="258945"/>
            <a:chOff x="-1284758" y="1622055"/>
            <a:chExt cx="3473081" cy="259080"/>
          </a:xfrm>
        </p:grpSpPr>
        <p:sp>
          <p:nvSpPr>
            <p:cNvPr id="15" name="Parallelogram 14">
              <a:extLst>
                <a:ext uri="{FF2B5EF4-FFF2-40B4-BE49-F238E27FC236}">
                  <a16:creationId xmlns:a16="http://schemas.microsoft.com/office/drawing/2014/main" id="{42F76B73-D313-43AC-9C66-6AD13BC66DCD}"/>
                </a:ext>
              </a:extLst>
            </p:cNvPr>
            <p:cNvSpPr/>
            <p:nvPr/>
          </p:nvSpPr>
          <p:spPr>
            <a:xfrm>
              <a:off x="2035923" y="1622055"/>
              <a:ext cx="152400" cy="259080"/>
            </a:xfrm>
            <a:prstGeom prst="parallelogram">
              <a:avLst>
                <a:gd name="adj" fmla="val 52500"/>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cxnSp>
          <p:nvCxnSpPr>
            <p:cNvPr id="16" name="Straight Connector 15">
              <a:extLst>
                <a:ext uri="{FF2B5EF4-FFF2-40B4-BE49-F238E27FC236}">
                  <a16:creationId xmlns:a16="http://schemas.microsoft.com/office/drawing/2014/main" id="{52C1A69E-6B9D-49A2-849F-660788BD95E0}"/>
                </a:ext>
              </a:extLst>
            </p:cNvPr>
            <p:cNvCxnSpPr>
              <a:cxnSpLocks/>
            </p:cNvCxnSpPr>
            <p:nvPr/>
          </p:nvCxnSpPr>
          <p:spPr>
            <a:xfrm flipV="1">
              <a:off x="-1284758" y="1873515"/>
              <a:ext cx="3348000" cy="7620"/>
            </a:xfrm>
            <a:prstGeom prst="line">
              <a:avLst/>
            </a:prstGeom>
            <a:ln w="15875">
              <a:solidFill>
                <a:srgbClr val="FFE600"/>
              </a:solidFill>
              <a:tailEnd type="none"/>
            </a:ln>
          </p:spPr>
          <p:style>
            <a:lnRef idx="1">
              <a:schemeClr val="accent1"/>
            </a:lnRef>
            <a:fillRef idx="0">
              <a:schemeClr val="accent1"/>
            </a:fillRef>
            <a:effectRef idx="0">
              <a:schemeClr val="accent1"/>
            </a:effectRef>
            <a:fontRef idx="minor">
              <a:schemeClr val="tx1"/>
            </a:fontRef>
          </p:style>
        </p:cxnSp>
      </p:grpSp>
      <p:sp>
        <p:nvSpPr>
          <p:cNvPr id="39" name="Rectangle: Diagonal Corners Snipped 38">
            <a:extLst>
              <a:ext uri="{FF2B5EF4-FFF2-40B4-BE49-F238E27FC236}">
                <a16:creationId xmlns:a16="http://schemas.microsoft.com/office/drawing/2014/main" id="{259EBA97-D372-4287-9977-DFAA8F3EF74D}"/>
              </a:ext>
            </a:extLst>
          </p:cNvPr>
          <p:cNvSpPr/>
          <p:nvPr/>
        </p:nvSpPr>
        <p:spPr>
          <a:xfrm>
            <a:off x="7663348" y="1134670"/>
            <a:ext cx="3919053" cy="3859033"/>
          </a:xfrm>
          <a:prstGeom prst="snip2DiagRect">
            <a:avLst>
              <a:gd name="adj1" fmla="val 10129"/>
              <a:gd name="adj2" fmla="val 0"/>
            </a:avLst>
          </a:prstGeom>
          <a:solidFill>
            <a:schemeClr val="bg1">
              <a:lumMod val="60000"/>
              <a:lumOff val="40000"/>
            </a:schemeClr>
          </a:solidFill>
          <a:ln w="12700" cap="flat" cmpd="sng" algn="ctr">
            <a:solidFill>
              <a:srgbClr val="000000">
                <a:lumMod val="50000"/>
                <a:lumOff val="50000"/>
              </a:srgbClr>
            </a:solidFill>
            <a:prstDash val="solid"/>
            <a:miter lim="800000"/>
          </a:ln>
          <a:effectLst/>
        </p:spPr>
        <p:txBody>
          <a:bodyPr rtlCol="0" anchor="ctr"/>
          <a:lstStyle/>
          <a:p>
            <a:pPr algn="ctr" defTabSz="913943">
              <a:defRPr/>
            </a:pPr>
            <a:endParaRPr lang="en-US" sz="1799" kern="0" dirty="0">
              <a:solidFill>
                <a:srgbClr val="FFFFFF"/>
              </a:solidFill>
            </a:endParaRPr>
          </a:p>
        </p:txBody>
      </p:sp>
      <p:sp>
        <p:nvSpPr>
          <p:cNvPr id="12" name="Text Box 6"/>
          <p:cNvSpPr txBox="1">
            <a:spLocks noChangeArrowheads="1"/>
          </p:cNvSpPr>
          <p:nvPr/>
        </p:nvSpPr>
        <p:spPr bwMode="auto">
          <a:xfrm>
            <a:off x="7974332" y="1533315"/>
            <a:ext cx="3642650" cy="3483133"/>
          </a:xfrm>
          <a:prstGeom prst="rect">
            <a:avLst/>
          </a:prstGeom>
          <a:noFill/>
          <a:ln w="9525">
            <a:noFill/>
            <a:miter lim="800000"/>
            <a:headEnd/>
            <a:tailEnd/>
          </a:ln>
        </p:spPr>
        <p:txBody>
          <a:bodyPr wrap="square">
            <a:spAutoFit/>
          </a:bodyPr>
          <a:lstStyle/>
          <a:p>
            <a:pPr eaLnBrk="0" hangingPunct="0">
              <a:spcBef>
                <a:spcPts val="600"/>
              </a:spcBef>
              <a:spcAft>
                <a:spcPts val="600"/>
              </a:spcAft>
              <a:buClr>
                <a:srgbClr val="2E2E38"/>
              </a:buClr>
              <a:buSzPct val="75000"/>
              <a:defRPr/>
            </a:pPr>
            <a:r>
              <a:rPr lang="en-IN" sz="999" kern="0" dirty="0">
                <a:latin typeface="Calibri" panose="020F0502020204030204" pitchFamily="34" charset="0"/>
                <a:cs typeface="Calibri" panose="020F0502020204030204" pitchFamily="34" charset="0"/>
              </a:rPr>
              <a:t>The history of Scrum can be traced back to 1986 in the Harvard Business Review (HBR) article titled, “The New Product Development Game” by Hirotaka Takeuchi &amp; Ikujiro Nonaka. This article describes how companies such as Honda, Canon, and Fuji-Xerox produce new products worldwide using a scalable and team-based approach to product development. This approach emphasizes the importance of empowering self-organized teams.</a:t>
            </a:r>
          </a:p>
          <a:p>
            <a:pPr eaLnBrk="0" hangingPunct="0">
              <a:spcBef>
                <a:spcPts val="600"/>
              </a:spcBef>
              <a:spcAft>
                <a:spcPts val="600"/>
              </a:spcAft>
              <a:buClr>
                <a:srgbClr val="2E2E38"/>
              </a:buClr>
              <a:buSzPct val="75000"/>
              <a:defRPr/>
            </a:pPr>
            <a:r>
              <a:rPr lang="en-IN" altLang="ja-JP" sz="999" kern="0" dirty="0">
                <a:latin typeface="Calibri" panose="020F0502020204030204" pitchFamily="34" charset="0"/>
                <a:cs typeface="Calibri" panose="020F0502020204030204" pitchFamily="34" charset="0"/>
              </a:rPr>
              <a:t>The article was an influence to develop many of the concepts that gave birth to what we now call Scrum. Scrum is a term drawn from Rugby, which refers to how the game is restarted after a foul or when the ball has left the game.</a:t>
            </a:r>
          </a:p>
          <a:p>
            <a:pPr eaLnBrk="0" hangingPunct="0">
              <a:spcBef>
                <a:spcPts val="600"/>
              </a:spcBef>
              <a:spcAft>
                <a:spcPts val="600"/>
              </a:spcAft>
              <a:buClr>
                <a:srgbClr val="2E2E38"/>
              </a:buClr>
              <a:buSzPct val="75000"/>
              <a:defRPr/>
            </a:pPr>
            <a:r>
              <a:rPr lang="en-IN" altLang="ja-JP" sz="999" kern="0" dirty="0">
                <a:latin typeface="Calibri" panose="020F0502020204030204" pitchFamily="34" charset="0"/>
                <a:cs typeface="Calibri" panose="020F0502020204030204" pitchFamily="34" charset="0"/>
              </a:rPr>
              <a:t>In 1993, Jeff Sutherland and his team at Easel Corporation created the Scrum process to be used in software development processes by combining the concepts of the 1986 article with the concepts of object-oriented development, empirical process control, iterative development and incremental, software processes and productivity improvement, as well as the development of complex and dynamic systems.</a:t>
            </a:r>
          </a:p>
          <a:p>
            <a:pPr eaLnBrk="0" hangingPunct="0">
              <a:spcBef>
                <a:spcPts val="600"/>
              </a:spcBef>
              <a:spcAft>
                <a:spcPts val="600"/>
              </a:spcAft>
              <a:buClr>
                <a:srgbClr val="2E2E38"/>
              </a:buClr>
              <a:buSzPct val="75000"/>
              <a:defRPr/>
            </a:pPr>
            <a:endParaRPr lang="en-US" altLang="ja-JP" sz="1049" kern="0" dirty="0">
              <a:latin typeface="Calibri" panose="020F0502020204030204" pitchFamily="34" charset="0"/>
              <a:cs typeface="Calibri" panose="020F0502020204030204" pitchFamily="34" charset="0"/>
            </a:endParaRPr>
          </a:p>
        </p:txBody>
      </p:sp>
      <p:grpSp>
        <p:nvGrpSpPr>
          <p:cNvPr id="5" name="Graphic 39">
            <a:extLst>
              <a:ext uri="{FF2B5EF4-FFF2-40B4-BE49-F238E27FC236}">
                <a16:creationId xmlns:a16="http://schemas.microsoft.com/office/drawing/2014/main" id="{D54DFFCE-4BEC-4EA9-B251-92D8232D9A53}"/>
              </a:ext>
            </a:extLst>
          </p:cNvPr>
          <p:cNvGrpSpPr/>
          <p:nvPr/>
        </p:nvGrpSpPr>
        <p:grpSpPr>
          <a:xfrm>
            <a:off x="7532173" y="1618318"/>
            <a:ext cx="302244" cy="347177"/>
            <a:chOff x="7858190" y="1133777"/>
            <a:chExt cx="785541" cy="902326"/>
          </a:xfrm>
          <a:solidFill>
            <a:schemeClr val="accent1"/>
          </a:solidFill>
        </p:grpSpPr>
        <p:sp>
          <p:nvSpPr>
            <p:cNvPr id="6" name="Freeform: Shape 5">
              <a:extLst>
                <a:ext uri="{FF2B5EF4-FFF2-40B4-BE49-F238E27FC236}">
                  <a16:creationId xmlns:a16="http://schemas.microsoft.com/office/drawing/2014/main" id="{9283F0A8-3127-48CD-A324-6E81901EF80C}"/>
                </a:ext>
              </a:extLst>
            </p:cNvPr>
            <p:cNvSpPr/>
            <p:nvPr/>
          </p:nvSpPr>
          <p:spPr>
            <a:xfrm>
              <a:off x="7952756" y="1241116"/>
              <a:ext cx="592632" cy="683341"/>
            </a:xfrm>
            <a:custGeom>
              <a:avLst/>
              <a:gdLst>
                <a:gd name="connsiteX0" fmla="*/ 0 w 592632"/>
                <a:gd name="connsiteY0" fmla="*/ 516437 h 683341"/>
                <a:gd name="connsiteX1" fmla="*/ 0 w 592632"/>
                <a:gd name="connsiteY1" fmla="*/ 172347 h 683341"/>
                <a:gd name="connsiteX2" fmla="*/ 298130 w 592632"/>
                <a:gd name="connsiteY2" fmla="*/ 0 h 683341"/>
                <a:gd name="connsiteX3" fmla="*/ 596261 w 592632"/>
                <a:gd name="connsiteY3" fmla="*/ 172347 h 683341"/>
                <a:gd name="connsiteX4" fmla="*/ 596261 w 592632"/>
                <a:gd name="connsiteY4" fmla="*/ 516437 h 683341"/>
                <a:gd name="connsiteX5" fmla="*/ 298130 w 592632"/>
                <a:gd name="connsiteY5" fmla="*/ 688784 h 68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632" h="683341">
                  <a:moveTo>
                    <a:pt x="0" y="516437"/>
                  </a:moveTo>
                  <a:lnTo>
                    <a:pt x="0" y="172347"/>
                  </a:lnTo>
                  <a:lnTo>
                    <a:pt x="298130" y="0"/>
                  </a:lnTo>
                  <a:lnTo>
                    <a:pt x="596261" y="172347"/>
                  </a:lnTo>
                  <a:lnTo>
                    <a:pt x="596261" y="516437"/>
                  </a:lnTo>
                  <a:lnTo>
                    <a:pt x="298130" y="688784"/>
                  </a:lnTo>
                  <a:close/>
                </a:path>
              </a:pathLst>
            </a:custGeom>
            <a:solidFill>
              <a:srgbClr val="FFE600"/>
            </a:solidFill>
            <a:ln w="6008" cap="flat">
              <a:noFill/>
              <a:prstDash val="solid"/>
              <a:miter/>
            </a:ln>
          </p:spPr>
          <p:txBody>
            <a:bodyPr rtlCol="0" anchor="ctr"/>
            <a:lstStyle/>
            <a:p>
              <a:endParaRPr lang="en-IN" sz="1799" dirty="0"/>
            </a:p>
          </p:txBody>
        </p:sp>
        <p:sp>
          <p:nvSpPr>
            <p:cNvPr id="41" name="Freeform: Shape 40">
              <a:extLst>
                <a:ext uri="{FF2B5EF4-FFF2-40B4-BE49-F238E27FC236}">
                  <a16:creationId xmlns:a16="http://schemas.microsoft.com/office/drawing/2014/main" id="{E8D9A520-C24C-4137-8F96-8863A9A89DA7}"/>
                </a:ext>
              </a:extLst>
            </p:cNvPr>
            <p:cNvSpPr/>
            <p:nvPr/>
          </p:nvSpPr>
          <p:spPr>
            <a:xfrm>
              <a:off x="8178091" y="1299546"/>
              <a:ext cx="48378" cy="30236"/>
            </a:xfrm>
            <a:custGeom>
              <a:avLst/>
              <a:gdLst>
                <a:gd name="connsiteX0" fmla="*/ 7485 w 48378"/>
                <a:gd name="connsiteY0" fmla="*/ 35303 h 30236"/>
                <a:gd name="connsiteX1" fmla="*/ 833 w 48378"/>
                <a:gd name="connsiteY1" fmla="*/ 31675 h 30236"/>
                <a:gd name="connsiteX2" fmla="*/ 3857 w 48378"/>
                <a:gd name="connsiteY2" fmla="*/ 21394 h 30236"/>
                <a:gd name="connsiteX3" fmla="*/ 38931 w 48378"/>
                <a:gd name="connsiteY3" fmla="*/ 833 h 30236"/>
                <a:gd name="connsiteX4" fmla="*/ 49212 w 48378"/>
                <a:gd name="connsiteY4" fmla="*/ 3857 h 30236"/>
                <a:gd name="connsiteX5" fmla="*/ 46188 w 48378"/>
                <a:gd name="connsiteY5" fmla="*/ 14137 h 30236"/>
                <a:gd name="connsiteX6" fmla="*/ 11114 w 48378"/>
                <a:gd name="connsiteY6" fmla="*/ 34698 h 30236"/>
                <a:gd name="connsiteX7" fmla="*/ 7485 w 48378"/>
                <a:gd name="connsiteY7" fmla="*/ 35303 h 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78" h="30236">
                  <a:moveTo>
                    <a:pt x="7485" y="35303"/>
                  </a:moveTo>
                  <a:cubicBezTo>
                    <a:pt x="5067" y="35303"/>
                    <a:pt x="2043" y="34093"/>
                    <a:pt x="833" y="31675"/>
                  </a:cubicBezTo>
                  <a:cubicBezTo>
                    <a:pt x="-981" y="28046"/>
                    <a:pt x="229" y="23208"/>
                    <a:pt x="3857" y="21394"/>
                  </a:cubicBezTo>
                  <a:lnTo>
                    <a:pt x="38931" y="833"/>
                  </a:lnTo>
                  <a:cubicBezTo>
                    <a:pt x="42560" y="-981"/>
                    <a:pt x="47397" y="229"/>
                    <a:pt x="49212" y="3857"/>
                  </a:cubicBezTo>
                  <a:cubicBezTo>
                    <a:pt x="51026" y="7485"/>
                    <a:pt x="49816" y="12323"/>
                    <a:pt x="46188" y="14137"/>
                  </a:cubicBezTo>
                  <a:lnTo>
                    <a:pt x="11114" y="34698"/>
                  </a:lnTo>
                  <a:cubicBezTo>
                    <a:pt x="9904" y="35303"/>
                    <a:pt x="8695" y="35303"/>
                    <a:pt x="7485" y="35303"/>
                  </a:cubicBezTo>
                  <a:close/>
                </a:path>
              </a:pathLst>
            </a:custGeom>
            <a:solidFill>
              <a:srgbClr val="FFFFFF"/>
            </a:solidFill>
            <a:ln w="6008" cap="flat">
              <a:noFill/>
              <a:prstDash val="solid"/>
              <a:miter/>
            </a:ln>
          </p:spPr>
          <p:txBody>
            <a:bodyPr rtlCol="0" anchor="ctr"/>
            <a:lstStyle/>
            <a:p>
              <a:endParaRPr lang="en-IN" sz="1799"/>
            </a:p>
          </p:txBody>
        </p:sp>
        <p:sp>
          <p:nvSpPr>
            <p:cNvPr id="42" name="Freeform: Shape 41">
              <a:extLst>
                <a:ext uri="{FF2B5EF4-FFF2-40B4-BE49-F238E27FC236}">
                  <a16:creationId xmlns:a16="http://schemas.microsoft.com/office/drawing/2014/main" id="{4FFDA5BC-BABD-40C9-94D2-9D1A03048403}"/>
                </a:ext>
              </a:extLst>
            </p:cNvPr>
            <p:cNvSpPr/>
            <p:nvPr/>
          </p:nvSpPr>
          <p:spPr>
            <a:xfrm>
              <a:off x="8039608" y="1332201"/>
              <a:ext cx="126993" cy="78614"/>
            </a:xfrm>
            <a:custGeom>
              <a:avLst/>
              <a:gdLst>
                <a:gd name="connsiteX0" fmla="*/ 7485 w 126992"/>
                <a:gd name="connsiteY0" fmla="*/ 82472 h 78614"/>
                <a:gd name="connsiteX1" fmla="*/ 833 w 126992"/>
                <a:gd name="connsiteY1" fmla="*/ 78843 h 78614"/>
                <a:gd name="connsiteX2" fmla="*/ 3857 w 126992"/>
                <a:gd name="connsiteY2" fmla="*/ 68563 h 78614"/>
                <a:gd name="connsiteX3" fmla="*/ 120569 w 126992"/>
                <a:gd name="connsiteY3" fmla="*/ 833 h 78614"/>
                <a:gd name="connsiteX4" fmla="*/ 130850 w 126992"/>
                <a:gd name="connsiteY4" fmla="*/ 3857 h 78614"/>
                <a:gd name="connsiteX5" fmla="*/ 127826 w 126992"/>
                <a:gd name="connsiteY5" fmla="*/ 14137 h 78614"/>
                <a:gd name="connsiteX6" fmla="*/ 11719 w 126992"/>
                <a:gd name="connsiteY6" fmla="*/ 81262 h 78614"/>
                <a:gd name="connsiteX7" fmla="*/ 7485 w 126992"/>
                <a:gd name="connsiteY7" fmla="*/ 82472 h 7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92" h="78614">
                  <a:moveTo>
                    <a:pt x="7485" y="82472"/>
                  </a:moveTo>
                  <a:cubicBezTo>
                    <a:pt x="5067" y="82472"/>
                    <a:pt x="2043" y="81262"/>
                    <a:pt x="833" y="78843"/>
                  </a:cubicBezTo>
                  <a:cubicBezTo>
                    <a:pt x="-981" y="75215"/>
                    <a:pt x="229" y="70377"/>
                    <a:pt x="3857" y="68563"/>
                  </a:cubicBezTo>
                  <a:lnTo>
                    <a:pt x="120569" y="833"/>
                  </a:lnTo>
                  <a:cubicBezTo>
                    <a:pt x="124198" y="-981"/>
                    <a:pt x="129036" y="229"/>
                    <a:pt x="130850" y="3857"/>
                  </a:cubicBezTo>
                  <a:cubicBezTo>
                    <a:pt x="132664" y="7485"/>
                    <a:pt x="131455" y="12323"/>
                    <a:pt x="127826" y="14137"/>
                  </a:cubicBezTo>
                  <a:lnTo>
                    <a:pt x="11719" y="81262"/>
                  </a:lnTo>
                  <a:cubicBezTo>
                    <a:pt x="10509" y="82472"/>
                    <a:pt x="9300" y="82472"/>
                    <a:pt x="7485" y="82472"/>
                  </a:cubicBezTo>
                  <a:close/>
                </a:path>
              </a:pathLst>
            </a:custGeom>
            <a:solidFill>
              <a:srgbClr val="FFFFFF"/>
            </a:solidFill>
            <a:ln w="6008" cap="flat">
              <a:noFill/>
              <a:prstDash val="solid"/>
              <a:miter/>
            </a:ln>
          </p:spPr>
          <p:txBody>
            <a:bodyPr rtlCol="0" anchor="ctr"/>
            <a:lstStyle/>
            <a:p>
              <a:endParaRPr lang="en-IN" sz="1799"/>
            </a:p>
          </p:txBody>
        </p:sp>
        <p:grpSp>
          <p:nvGrpSpPr>
            <p:cNvPr id="43" name="Graphic 39">
              <a:extLst>
                <a:ext uri="{FF2B5EF4-FFF2-40B4-BE49-F238E27FC236}">
                  <a16:creationId xmlns:a16="http://schemas.microsoft.com/office/drawing/2014/main" id="{D54DFFCE-4BEC-4EA9-B251-92D8232D9A53}"/>
                </a:ext>
              </a:extLst>
            </p:cNvPr>
            <p:cNvGrpSpPr/>
            <p:nvPr/>
          </p:nvGrpSpPr>
          <p:grpSpPr>
            <a:xfrm>
              <a:off x="7858190" y="1133777"/>
              <a:ext cx="785541" cy="902326"/>
              <a:chOff x="7858190" y="1133777"/>
              <a:chExt cx="785541" cy="902326"/>
            </a:xfrm>
            <a:solidFill>
              <a:srgbClr val="55555E"/>
            </a:solidFill>
          </p:grpSpPr>
          <p:grpSp>
            <p:nvGrpSpPr>
              <p:cNvPr id="44" name="Graphic 39">
                <a:extLst>
                  <a:ext uri="{FF2B5EF4-FFF2-40B4-BE49-F238E27FC236}">
                    <a16:creationId xmlns:a16="http://schemas.microsoft.com/office/drawing/2014/main" id="{D54DFFCE-4BEC-4EA9-B251-92D8232D9A53}"/>
                  </a:ext>
                </a:extLst>
              </p:cNvPr>
              <p:cNvGrpSpPr/>
              <p:nvPr/>
            </p:nvGrpSpPr>
            <p:grpSpPr>
              <a:xfrm>
                <a:off x="7944895" y="1232953"/>
                <a:ext cx="610774" cy="701483"/>
                <a:chOff x="7944895" y="1232953"/>
                <a:chExt cx="610774" cy="701483"/>
              </a:xfrm>
              <a:solidFill>
                <a:srgbClr val="55555E"/>
              </a:solidFill>
            </p:grpSpPr>
            <p:sp>
              <p:nvSpPr>
                <p:cNvPr id="45" name="Freeform: Shape 44">
                  <a:extLst>
                    <a:ext uri="{FF2B5EF4-FFF2-40B4-BE49-F238E27FC236}">
                      <a16:creationId xmlns:a16="http://schemas.microsoft.com/office/drawing/2014/main" id="{B43052EC-2F27-4965-99C6-21A608D117C7}"/>
                    </a:ext>
                  </a:extLst>
                </p:cNvPr>
                <p:cNvSpPr/>
                <p:nvPr/>
              </p:nvSpPr>
              <p:spPr>
                <a:xfrm>
                  <a:off x="7944895" y="1232953"/>
                  <a:ext cx="610774" cy="399120"/>
                </a:xfrm>
                <a:custGeom>
                  <a:avLst/>
                  <a:gdLst>
                    <a:gd name="connsiteX0" fmla="*/ 604122 w 610774"/>
                    <a:gd name="connsiteY0" fmla="*/ 401841 h 399119"/>
                    <a:gd name="connsiteX1" fmla="*/ 596261 w 610774"/>
                    <a:gd name="connsiteY1" fmla="*/ 393979 h 399119"/>
                    <a:gd name="connsiteX2" fmla="*/ 596261 w 610774"/>
                    <a:gd name="connsiteY2" fmla="*/ 184744 h 399119"/>
                    <a:gd name="connsiteX3" fmla="*/ 305992 w 610774"/>
                    <a:gd name="connsiteY3" fmla="*/ 17235 h 399119"/>
                    <a:gd name="connsiteX4" fmla="*/ 15723 w 610774"/>
                    <a:gd name="connsiteY4" fmla="*/ 184744 h 399119"/>
                    <a:gd name="connsiteX5" fmla="*/ 15723 w 610774"/>
                    <a:gd name="connsiteY5" fmla="*/ 224656 h 399119"/>
                    <a:gd name="connsiteX6" fmla="*/ 7861 w 610774"/>
                    <a:gd name="connsiteY6" fmla="*/ 232517 h 399119"/>
                    <a:gd name="connsiteX7" fmla="*/ 0 w 610774"/>
                    <a:gd name="connsiteY7" fmla="*/ 224656 h 399119"/>
                    <a:gd name="connsiteX8" fmla="*/ 0 w 610774"/>
                    <a:gd name="connsiteY8" fmla="*/ 179906 h 399119"/>
                    <a:gd name="connsiteX9" fmla="*/ 3628 w 610774"/>
                    <a:gd name="connsiteY9" fmla="*/ 173254 h 399119"/>
                    <a:gd name="connsiteX10" fmla="*/ 301759 w 610774"/>
                    <a:gd name="connsiteY10" fmla="*/ 907 h 399119"/>
                    <a:gd name="connsiteX11" fmla="*/ 309620 w 610774"/>
                    <a:gd name="connsiteY11" fmla="*/ 907 h 399119"/>
                    <a:gd name="connsiteX12" fmla="*/ 607751 w 610774"/>
                    <a:gd name="connsiteY12" fmla="*/ 173254 h 399119"/>
                    <a:gd name="connsiteX13" fmla="*/ 611379 w 610774"/>
                    <a:gd name="connsiteY13" fmla="*/ 179906 h 399119"/>
                    <a:gd name="connsiteX14" fmla="*/ 611379 w 610774"/>
                    <a:gd name="connsiteY14" fmla="*/ 393979 h 399119"/>
                    <a:gd name="connsiteX15" fmla="*/ 604122 w 610774"/>
                    <a:gd name="connsiteY15" fmla="*/ 401841 h 39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0774" h="399119">
                      <a:moveTo>
                        <a:pt x="604122" y="401841"/>
                      </a:moveTo>
                      <a:cubicBezTo>
                        <a:pt x="599889" y="401841"/>
                        <a:pt x="596261" y="398213"/>
                        <a:pt x="596261" y="393979"/>
                      </a:cubicBezTo>
                      <a:lnTo>
                        <a:pt x="596261" y="184744"/>
                      </a:lnTo>
                      <a:lnTo>
                        <a:pt x="305992" y="17235"/>
                      </a:lnTo>
                      <a:lnTo>
                        <a:pt x="15723" y="184744"/>
                      </a:lnTo>
                      <a:lnTo>
                        <a:pt x="15723" y="224656"/>
                      </a:lnTo>
                      <a:cubicBezTo>
                        <a:pt x="15723" y="228889"/>
                        <a:pt x="12095" y="232517"/>
                        <a:pt x="7861" y="232517"/>
                      </a:cubicBezTo>
                      <a:cubicBezTo>
                        <a:pt x="3628" y="232517"/>
                        <a:pt x="0" y="228889"/>
                        <a:pt x="0" y="224656"/>
                      </a:cubicBezTo>
                      <a:lnTo>
                        <a:pt x="0" y="179906"/>
                      </a:lnTo>
                      <a:cubicBezTo>
                        <a:pt x="0" y="176883"/>
                        <a:pt x="1209" y="174464"/>
                        <a:pt x="3628" y="173254"/>
                      </a:cubicBezTo>
                      <a:lnTo>
                        <a:pt x="301759" y="907"/>
                      </a:lnTo>
                      <a:cubicBezTo>
                        <a:pt x="304178" y="-302"/>
                        <a:pt x="307201" y="-302"/>
                        <a:pt x="309620" y="907"/>
                      </a:cubicBezTo>
                      <a:lnTo>
                        <a:pt x="607751" y="173254"/>
                      </a:lnTo>
                      <a:cubicBezTo>
                        <a:pt x="610169" y="174464"/>
                        <a:pt x="611379" y="176883"/>
                        <a:pt x="611379" y="179906"/>
                      </a:cubicBezTo>
                      <a:lnTo>
                        <a:pt x="611379" y="393979"/>
                      </a:lnTo>
                      <a:cubicBezTo>
                        <a:pt x="611984" y="398817"/>
                        <a:pt x="608355" y="401841"/>
                        <a:pt x="604122" y="401841"/>
                      </a:cubicBezTo>
                      <a:close/>
                    </a:path>
                  </a:pathLst>
                </a:custGeom>
                <a:solidFill>
                  <a:srgbClr val="55555E"/>
                </a:solidFill>
                <a:ln w="6008" cap="flat">
                  <a:noFill/>
                  <a:prstDash val="solid"/>
                  <a:miter/>
                </a:ln>
              </p:spPr>
              <p:txBody>
                <a:bodyPr rtlCol="0" anchor="ctr"/>
                <a:lstStyle/>
                <a:p>
                  <a:endParaRPr lang="en-IN" sz="1799"/>
                </a:p>
              </p:txBody>
            </p:sp>
            <p:sp>
              <p:nvSpPr>
                <p:cNvPr id="46" name="Freeform: Shape 45">
                  <a:extLst>
                    <a:ext uri="{FF2B5EF4-FFF2-40B4-BE49-F238E27FC236}">
                      <a16:creationId xmlns:a16="http://schemas.microsoft.com/office/drawing/2014/main" id="{D3546E60-9FA4-4E55-82C1-3925E5F42323}"/>
                    </a:ext>
                  </a:extLst>
                </p:cNvPr>
                <p:cNvSpPr/>
                <p:nvPr/>
              </p:nvSpPr>
              <p:spPr>
                <a:xfrm>
                  <a:off x="7945500" y="1536223"/>
                  <a:ext cx="610774" cy="399120"/>
                </a:xfrm>
                <a:custGeom>
                  <a:avLst/>
                  <a:gdLst>
                    <a:gd name="connsiteX0" fmla="*/ 305387 w 610774"/>
                    <a:gd name="connsiteY0" fmla="*/ 401539 h 399119"/>
                    <a:gd name="connsiteX1" fmla="*/ 301759 w 610774"/>
                    <a:gd name="connsiteY1" fmla="*/ 400329 h 399119"/>
                    <a:gd name="connsiteX2" fmla="*/ 3628 w 610774"/>
                    <a:gd name="connsiteY2" fmla="*/ 227982 h 399119"/>
                    <a:gd name="connsiteX3" fmla="*/ 0 w 610774"/>
                    <a:gd name="connsiteY3" fmla="*/ 221330 h 399119"/>
                    <a:gd name="connsiteX4" fmla="*/ 0 w 610774"/>
                    <a:gd name="connsiteY4" fmla="*/ 7861 h 399119"/>
                    <a:gd name="connsiteX5" fmla="*/ 7861 w 610774"/>
                    <a:gd name="connsiteY5" fmla="*/ 0 h 399119"/>
                    <a:gd name="connsiteX6" fmla="*/ 15723 w 610774"/>
                    <a:gd name="connsiteY6" fmla="*/ 7861 h 399119"/>
                    <a:gd name="connsiteX7" fmla="*/ 15723 w 610774"/>
                    <a:gd name="connsiteY7" fmla="*/ 217097 h 399119"/>
                    <a:gd name="connsiteX8" fmla="*/ 305992 w 610774"/>
                    <a:gd name="connsiteY8" fmla="*/ 384606 h 399119"/>
                    <a:gd name="connsiteX9" fmla="*/ 596261 w 610774"/>
                    <a:gd name="connsiteY9" fmla="*/ 217097 h 399119"/>
                    <a:gd name="connsiteX10" fmla="*/ 596261 w 610774"/>
                    <a:gd name="connsiteY10" fmla="*/ 177185 h 399119"/>
                    <a:gd name="connsiteX11" fmla="*/ 604122 w 610774"/>
                    <a:gd name="connsiteY11" fmla="*/ 169323 h 399119"/>
                    <a:gd name="connsiteX12" fmla="*/ 611984 w 610774"/>
                    <a:gd name="connsiteY12" fmla="*/ 177185 h 399119"/>
                    <a:gd name="connsiteX13" fmla="*/ 611984 w 610774"/>
                    <a:gd name="connsiteY13" fmla="*/ 221935 h 399119"/>
                    <a:gd name="connsiteX14" fmla="*/ 608355 w 610774"/>
                    <a:gd name="connsiteY14" fmla="*/ 228587 h 399119"/>
                    <a:gd name="connsiteX15" fmla="*/ 310225 w 610774"/>
                    <a:gd name="connsiteY15" fmla="*/ 400934 h 399119"/>
                    <a:gd name="connsiteX16" fmla="*/ 305387 w 610774"/>
                    <a:gd name="connsiteY16" fmla="*/ 401539 h 39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0774" h="399119">
                      <a:moveTo>
                        <a:pt x="305387" y="401539"/>
                      </a:moveTo>
                      <a:cubicBezTo>
                        <a:pt x="304178" y="401539"/>
                        <a:pt x="302968" y="400934"/>
                        <a:pt x="301759" y="400329"/>
                      </a:cubicBezTo>
                      <a:lnTo>
                        <a:pt x="3628" y="227982"/>
                      </a:lnTo>
                      <a:cubicBezTo>
                        <a:pt x="1209" y="226773"/>
                        <a:pt x="0" y="224354"/>
                        <a:pt x="0" y="221330"/>
                      </a:cubicBezTo>
                      <a:lnTo>
                        <a:pt x="0" y="7861"/>
                      </a:lnTo>
                      <a:cubicBezTo>
                        <a:pt x="0" y="3628"/>
                        <a:pt x="3628" y="0"/>
                        <a:pt x="7861" y="0"/>
                      </a:cubicBezTo>
                      <a:cubicBezTo>
                        <a:pt x="12095" y="0"/>
                        <a:pt x="15723" y="3628"/>
                        <a:pt x="15723" y="7861"/>
                      </a:cubicBezTo>
                      <a:lnTo>
                        <a:pt x="15723" y="217097"/>
                      </a:lnTo>
                      <a:lnTo>
                        <a:pt x="305992" y="384606"/>
                      </a:lnTo>
                      <a:lnTo>
                        <a:pt x="596261" y="217097"/>
                      </a:lnTo>
                      <a:lnTo>
                        <a:pt x="596261" y="177185"/>
                      </a:lnTo>
                      <a:cubicBezTo>
                        <a:pt x="596261" y="172952"/>
                        <a:pt x="599889" y="169323"/>
                        <a:pt x="604122" y="169323"/>
                      </a:cubicBezTo>
                      <a:cubicBezTo>
                        <a:pt x="608355" y="169323"/>
                        <a:pt x="611984" y="172952"/>
                        <a:pt x="611984" y="177185"/>
                      </a:cubicBezTo>
                      <a:lnTo>
                        <a:pt x="611984" y="221935"/>
                      </a:lnTo>
                      <a:cubicBezTo>
                        <a:pt x="611984" y="224958"/>
                        <a:pt x="610774" y="227377"/>
                        <a:pt x="608355" y="228587"/>
                      </a:cubicBezTo>
                      <a:lnTo>
                        <a:pt x="310225" y="400934"/>
                      </a:lnTo>
                      <a:cubicBezTo>
                        <a:pt x="308411" y="400934"/>
                        <a:pt x="306597" y="401539"/>
                        <a:pt x="305387" y="401539"/>
                      </a:cubicBezTo>
                      <a:close/>
                    </a:path>
                  </a:pathLst>
                </a:custGeom>
                <a:solidFill>
                  <a:srgbClr val="55555E"/>
                </a:solidFill>
                <a:ln w="6008" cap="flat">
                  <a:noFill/>
                  <a:prstDash val="solid"/>
                  <a:miter/>
                </a:ln>
              </p:spPr>
              <p:txBody>
                <a:bodyPr rtlCol="0" anchor="ctr"/>
                <a:lstStyle/>
                <a:p>
                  <a:endParaRPr lang="en-IN" sz="1799"/>
                </a:p>
              </p:txBody>
            </p:sp>
          </p:grpSp>
          <p:grpSp>
            <p:nvGrpSpPr>
              <p:cNvPr id="47" name="Graphic 39">
                <a:extLst>
                  <a:ext uri="{FF2B5EF4-FFF2-40B4-BE49-F238E27FC236}">
                    <a16:creationId xmlns:a16="http://schemas.microsoft.com/office/drawing/2014/main" id="{D54DFFCE-4BEC-4EA9-B251-92D8232D9A53}"/>
                  </a:ext>
                </a:extLst>
              </p:cNvPr>
              <p:cNvGrpSpPr/>
              <p:nvPr/>
            </p:nvGrpSpPr>
            <p:grpSpPr>
              <a:xfrm>
                <a:off x="7858190" y="1133777"/>
                <a:ext cx="785541" cy="902326"/>
                <a:chOff x="7858190" y="1133777"/>
                <a:chExt cx="785541" cy="902326"/>
              </a:xfrm>
              <a:solidFill>
                <a:srgbClr val="55555E"/>
              </a:solidFill>
            </p:grpSpPr>
            <p:sp>
              <p:nvSpPr>
                <p:cNvPr id="48" name="Freeform: Shape 47">
                  <a:extLst>
                    <a:ext uri="{FF2B5EF4-FFF2-40B4-BE49-F238E27FC236}">
                      <a16:creationId xmlns:a16="http://schemas.microsoft.com/office/drawing/2014/main" id="{FA16EC0C-08C3-4170-8467-F31481A3D608}"/>
                    </a:ext>
                  </a:extLst>
                </p:cNvPr>
                <p:cNvSpPr/>
                <p:nvPr/>
              </p:nvSpPr>
              <p:spPr>
                <a:xfrm>
                  <a:off x="7858190" y="1800260"/>
                  <a:ext cx="399120" cy="235843"/>
                </a:xfrm>
                <a:custGeom>
                  <a:avLst/>
                  <a:gdLst>
                    <a:gd name="connsiteX0" fmla="*/ 392697 w 399119"/>
                    <a:gd name="connsiteY0" fmla="*/ 237886 h 235843"/>
                    <a:gd name="connsiteX1" fmla="*/ 389068 w 399119"/>
                    <a:gd name="connsiteY1" fmla="*/ 236677 h 235843"/>
                    <a:gd name="connsiteX2" fmla="*/ 376369 w 399119"/>
                    <a:gd name="connsiteY2" fmla="*/ 229420 h 235843"/>
                    <a:gd name="connsiteX3" fmla="*/ 373345 w 399119"/>
                    <a:gd name="connsiteY3" fmla="*/ 219140 h 235843"/>
                    <a:gd name="connsiteX4" fmla="*/ 383626 w 399119"/>
                    <a:gd name="connsiteY4" fmla="*/ 216116 h 235843"/>
                    <a:gd name="connsiteX5" fmla="*/ 396325 w 399119"/>
                    <a:gd name="connsiteY5" fmla="*/ 223373 h 235843"/>
                    <a:gd name="connsiteX6" fmla="*/ 399349 w 399119"/>
                    <a:gd name="connsiteY6" fmla="*/ 233653 h 235843"/>
                    <a:gd name="connsiteX7" fmla="*/ 392697 w 399119"/>
                    <a:gd name="connsiteY7" fmla="*/ 237886 h 235843"/>
                    <a:gd name="connsiteX8" fmla="*/ 343109 w 399119"/>
                    <a:gd name="connsiteY8" fmla="*/ 208859 h 235843"/>
                    <a:gd name="connsiteX9" fmla="*/ 339481 w 399119"/>
                    <a:gd name="connsiteY9" fmla="*/ 207650 h 235843"/>
                    <a:gd name="connsiteX10" fmla="*/ 301988 w 399119"/>
                    <a:gd name="connsiteY10" fmla="*/ 185880 h 235843"/>
                    <a:gd name="connsiteX11" fmla="*/ 298964 w 399119"/>
                    <a:gd name="connsiteY11" fmla="*/ 175600 h 235843"/>
                    <a:gd name="connsiteX12" fmla="*/ 309244 w 399119"/>
                    <a:gd name="connsiteY12" fmla="*/ 172576 h 235843"/>
                    <a:gd name="connsiteX13" fmla="*/ 346737 w 399119"/>
                    <a:gd name="connsiteY13" fmla="*/ 194346 h 235843"/>
                    <a:gd name="connsiteX14" fmla="*/ 349761 w 399119"/>
                    <a:gd name="connsiteY14" fmla="*/ 204626 h 235843"/>
                    <a:gd name="connsiteX15" fmla="*/ 343109 w 399119"/>
                    <a:gd name="connsiteY15" fmla="*/ 208859 h 235843"/>
                    <a:gd name="connsiteX16" fmla="*/ 268123 w 399119"/>
                    <a:gd name="connsiteY16" fmla="*/ 165924 h 235843"/>
                    <a:gd name="connsiteX17" fmla="*/ 264494 w 399119"/>
                    <a:gd name="connsiteY17" fmla="*/ 164714 h 235843"/>
                    <a:gd name="connsiteX18" fmla="*/ 227001 w 399119"/>
                    <a:gd name="connsiteY18" fmla="*/ 142944 h 235843"/>
                    <a:gd name="connsiteX19" fmla="*/ 223978 w 399119"/>
                    <a:gd name="connsiteY19" fmla="*/ 132664 h 235843"/>
                    <a:gd name="connsiteX20" fmla="*/ 234258 w 399119"/>
                    <a:gd name="connsiteY20" fmla="*/ 129640 h 235843"/>
                    <a:gd name="connsiteX21" fmla="*/ 271751 w 399119"/>
                    <a:gd name="connsiteY21" fmla="*/ 151410 h 235843"/>
                    <a:gd name="connsiteX22" fmla="*/ 274775 w 399119"/>
                    <a:gd name="connsiteY22" fmla="*/ 161691 h 235843"/>
                    <a:gd name="connsiteX23" fmla="*/ 268123 w 399119"/>
                    <a:gd name="connsiteY23" fmla="*/ 165924 h 235843"/>
                    <a:gd name="connsiteX24" fmla="*/ 193741 w 399119"/>
                    <a:gd name="connsiteY24" fmla="*/ 122988 h 235843"/>
                    <a:gd name="connsiteX25" fmla="*/ 190113 w 399119"/>
                    <a:gd name="connsiteY25" fmla="*/ 121779 h 235843"/>
                    <a:gd name="connsiteX26" fmla="*/ 152620 w 399119"/>
                    <a:gd name="connsiteY26" fmla="*/ 100009 h 235843"/>
                    <a:gd name="connsiteX27" fmla="*/ 149596 w 399119"/>
                    <a:gd name="connsiteY27" fmla="*/ 89728 h 235843"/>
                    <a:gd name="connsiteX28" fmla="*/ 159877 w 399119"/>
                    <a:gd name="connsiteY28" fmla="*/ 86705 h 235843"/>
                    <a:gd name="connsiteX29" fmla="*/ 197370 w 399119"/>
                    <a:gd name="connsiteY29" fmla="*/ 108475 h 235843"/>
                    <a:gd name="connsiteX30" fmla="*/ 200393 w 399119"/>
                    <a:gd name="connsiteY30" fmla="*/ 118755 h 235843"/>
                    <a:gd name="connsiteX31" fmla="*/ 193741 w 399119"/>
                    <a:gd name="connsiteY31" fmla="*/ 122988 h 235843"/>
                    <a:gd name="connsiteX32" fmla="*/ 119360 w 399119"/>
                    <a:gd name="connsiteY32" fmla="*/ 80053 h 235843"/>
                    <a:gd name="connsiteX33" fmla="*/ 115732 w 399119"/>
                    <a:gd name="connsiteY33" fmla="*/ 78843 h 235843"/>
                    <a:gd name="connsiteX34" fmla="*/ 78239 w 399119"/>
                    <a:gd name="connsiteY34" fmla="*/ 57073 h 235843"/>
                    <a:gd name="connsiteX35" fmla="*/ 75215 w 399119"/>
                    <a:gd name="connsiteY35" fmla="*/ 46793 h 235843"/>
                    <a:gd name="connsiteX36" fmla="*/ 85495 w 399119"/>
                    <a:gd name="connsiteY36" fmla="*/ 43769 h 235843"/>
                    <a:gd name="connsiteX37" fmla="*/ 122988 w 399119"/>
                    <a:gd name="connsiteY37" fmla="*/ 65539 h 235843"/>
                    <a:gd name="connsiteX38" fmla="*/ 126012 w 399119"/>
                    <a:gd name="connsiteY38" fmla="*/ 75820 h 235843"/>
                    <a:gd name="connsiteX39" fmla="*/ 119360 w 399119"/>
                    <a:gd name="connsiteY39" fmla="*/ 80053 h 235843"/>
                    <a:gd name="connsiteX40" fmla="*/ 44979 w 399119"/>
                    <a:gd name="connsiteY40" fmla="*/ 37117 h 235843"/>
                    <a:gd name="connsiteX41" fmla="*/ 41350 w 399119"/>
                    <a:gd name="connsiteY41" fmla="*/ 35908 h 235843"/>
                    <a:gd name="connsiteX42" fmla="*/ 3857 w 399119"/>
                    <a:gd name="connsiteY42" fmla="*/ 14137 h 235843"/>
                    <a:gd name="connsiteX43" fmla="*/ 833 w 399119"/>
                    <a:gd name="connsiteY43" fmla="*/ 3857 h 235843"/>
                    <a:gd name="connsiteX44" fmla="*/ 11114 w 399119"/>
                    <a:gd name="connsiteY44" fmla="*/ 833 h 235843"/>
                    <a:gd name="connsiteX45" fmla="*/ 48607 w 399119"/>
                    <a:gd name="connsiteY45" fmla="*/ 22604 h 235843"/>
                    <a:gd name="connsiteX46" fmla="*/ 51631 w 399119"/>
                    <a:gd name="connsiteY46" fmla="*/ 32884 h 235843"/>
                    <a:gd name="connsiteX47" fmla="*/ 44979 w 399119"/>
                    <a:gd name="connsiteY47" fmla="*/ 37117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99119" h="235843">
                      <a:moveTo>
                        <a:pt x="392697" y="237886"/>
                      </a:moveTo>
                      <a:cubicBezTo>
                        <a:pt x="391487" y="237886"/>
                        <a:pt x="390278" y="237282"/>
                        <a:pt x="389068" y="236677"/>
                      </a:cubicBezTo>
                      <a:lnTo>
                        <a:pt x="376369" y="229420"/>
                      </a:lnTo>
                      <a:cubicBezTo>
                        <a:pt x="372741" y="227606"/>
                        <a:pt x="371531" y="222768"/>
                        <a:pt x="373345" y="219140"/>
                      </a:cubicBezTo>
                      <a:cubicBezTo>
                        <a:pt x="375159" y="215511"/>
                        <a:pt x="379997" y="214302"/>
                        <a:pt x="383626" y="216116"/>
                      </a:cubicBezTo>
                      <a:lnTo>
                        <a:pt x="396325" y="223373"/>
                      </a:lnTo>
                      <a:cubicBezTo>
                        <a:pt x="399953" y="225187"/>
                        <a:pt x="401163" y="230025"/>
                        <a:pt x="399349" y="233653"/>
                      </a:cubicBezTo>
                      <a:cubicBezTo>
                        <a:pt x="398139" y="236072"/>
                        <a:pt x="395720" y="237886"/>
                        <a:pt x="392697" y="237886"/>
                      </a:cubicBezTo>
                      <a:close/>
                      <a:moveTo>
                        <a:pt x="343109" y="208859"/>
                      </a:moveTo>
                      <a:cubicBezTo>
                        <a:pt x="341899" y="208859"/>
                        <a:pt x="340690" y="208255"/>
                        <a:pt x="339481" y="207650"/>
                      </a:cubicBezTo>
                      <a:lnTo>
                        <a:pt x="301988" y="185880"/>
                      </a:lnTo>
                      <a:cubicBezTo>
                        <a:pt x="298359" y="184066"/>
                        <a:pt x="297150" y="179228"/>
                        <a:pt x="298964" y="175600"/>
                      </a:cubicBezTo>
                      <a:cubicBezTo>
                        <a:pt x="300778" y="171971"/>
                        <a:pt x="305616" y="170762"/>
                        <a:pt x="309244" y="172576"/>
                      </a:cubicBezTo>
                      <a:lnTo>
                        <a:pt x="346737" y="194346"/>
                      </a:lnTo>
                      <a:cubicBezTo>
                        <a:pt x="350366" y="196160"/>
                        <a:pt x="351575" y="200998"/>
                        <a:pt x="349761" y="204626"/>
                      </a:cubicBezTo>
                      <a:cubicBezTo>
                        <a:pt x="347947" y="207650"/>
                        <a:pt x="345528" y="208859"/>
                        <a:pt x="343109" y="208859"/>
                      </a:cubicBezTo>
                      <a:close/>
                      <a:moveTo>
                        <a:pt x="268123" y="165924"/>
                      </a:moveTo>
                      <a:cubicBezTo>
                        <a:pt x="266913" y="165924"/>
                        <a:pt x="265704" y="165319"/>
                        <a:pt x="264494" y="164714"/>
                      </a:cubicBezTo>
                      <a:lnTo>
                        <a:pt x="227001" y="142944"/>
                      </a:lnTo>
                      <a:cubicBezTo>
                        <a:pt x="223373" y="141130"/>
                        <a:pt x="222164" y="136292"/>
                        <a:pt x="223978" y="132664"/>
                      </a:cubicBezTo>
                      <a:cubicBezTo>
                        <a:pt x="225792" y="129036"/>
                        <a:pt x="230630" y="127826"/>
                        <a:pt x="234258" y="129640"/>
                      </a:cubicBezTo>
                      <a:lnTo>
                        <a:pt x="271751" y="151410"/>
                      </a:lnTo>
                      <a:cubicBezTo>
                        <a:pt x="275380" y="153225"/>
                        <a:pt x="276589" y="158062"/>
                        <a:pt x="274775" y="161691"/>
                      </a:cubicBezTo>
                      <a:cubicBezTo>
                        <a:pt x="273565" y="164110"/>
                        <a:pt x="271146" y="165924"/>
                        <a:pt x="268123" y="165924"/>
                      </a:cubicBezTo>
                      <a:close/>
                      <a:moveTo>
                        <a:pt x="193741" y="122988"/>
                      </a:moveTo>
                      <a:cubicBezTo>
                        <a:pt x="192532" y="122988"/>
                        <a:pt x="191322" y="122384"/>
                        <a:pt x="190113" y="121779"/>
                      </a:cubicBezTo>
                      <a:lnTo>
                        <a:pt x="152620" y="100009"/>
                      </a:lnTo>
                      <a:cubicBezTo>
                        <a:pt x="148992" y="98194"/>
                        <a:pt x="147782" y="93357"/>
                        <a:pt x="149596" y="89728"/>
                      </a:cubicBezTo>
                      <a:cubicBezTo>
                        <a:pt x="151411" y="86100"/>
                        <a:pt x="156248" y="84891"/>
                        <a:pt x="159877" y="86705"/>
                      </a:cubicBezTo>
                      <a:lnTo>
                        <a:pt x="197370" y="108475"/>
                      </a:lnTo>
                      <a:cubicBezTo>
                        <a:pt x="200998" y="110289"/>
                        <a:pt x="202208" y="115127"/>
                        <a:pt x="200393" y="118755"/>
                      </a:cubicBezTo>
                      <a:cubicBezTo>
                        <a:pt x="199184" y="121174"/>
                        <a:pt x="196765" y="122988"/>
                        <a:pt x="193741" y="122988"/>
                      </a:cubicBezTo>
                      <a:close/>
                      <a:moveTo>
                        <a:pt x="119360" y="80053"/>
                      </a:moveTo>
                      <a:cubicBezTo>
                        <a:pt x="118151" y="80053"/>
                        <a:pt x="116941" y="79448"/>
                        <a:pt x="115732" y="78843"/>
                      </a:cubicBezTo>
                      <a:lnTo>
                        <a:pt x="78239" y="57073"/>
                      </a:lnTo>
                      <a:cubicBezTo>
                        <a:pt x="74610" y="55259"/>
                        <a:pt x="73401" y="50421"/>
                        <a:pt x="75215" y="46793"/>
                      </a:cubicBezTo>
                      <a:cubicBezTo>
                        <a:pt x="77029" y="43164"/>
                        <a:pt x="81867" y="41955"/>
                        <a:pt x="85495" y="43769"/>
                      </a:cubicBezTo>
                      <a:lnTo>
                        <a:pt x="122988" y="65539"/>
                      </a:lnTo>
                      <a:cubicBezTo>
                        <a:pt x="126617" y="67353"/>
                        <a:pt x="127826" y="72191"/>
                        <a:pt x="126012" y="75820"/>
                      </a:cubicBezTo>
                      <a:cubicBezTo>
                        <a:pt x="124803" y="78238"/>
                        <a:pt x="122384" y="80053"/>
                        <a:pt x="119360" y="80053"/>
                      </a:cubicBezTo>
                      <a:close/>
                      <a:moveTo>
                        <a:pt x="44979" y="37117"/>
                      </a:moveTo>
                      <a:cubicBezTo>
                        <a:pt x="43769" y="37117"/>
                        <a:pt x="42560" y="36512"/>
                        <a:pt x="41350" y="35908"/>
                      </a:cubicBezTo>
                      <a:lnTo>
                        <a:pt x="3857" y="14137"/>
                      </a:lnTo>
                      <a:cubicBezTo>
                        <a:pt x="229" y="12323"/>
                        <a:pt x="-981" y="7485"/>
                        <a:pt x="833" y="3857"/>
                      </a:cubicBezTo>
                      <a:cubicBezTo>
                        <a:pt x="2648" y="229"/>
                        <a:pt x="7485" y="-981"/>
                        <a:pt x="11114" y="833"/>
                      </a:cubicBezTo>
                      <a:lnTo>
                        <a:pt x="48607" y="22604"/>
                      </a:lnTo>
                      <a:cubicBezTo>
                        <a:pt x="52235" y="24418"/>
                        <a:pt x="53445" y="29256"/>
                        <a:pt x="51631" y="32884"/>
                      </a:cubicBezTo>
                      <a:cubicBezTo>
                        <a:pt x="50421" y="35303"/>
                        <a:pt x="48002" y="37117"/>
                        <a:pt x="44979" y="37117"/>
                      </a:cubicBezTo>
                      <a:close/>
                    </a:path>
                  </a:pathLst>
                </a:custGeom>
                <a:solidFill>
                  <a:srgbClr val="55555E"/>
                </a:solidFill>
                <a:ln w="6008" cap="flat">
                  <a:noFill/>
                  <a:prstDash val="solid"/>
                  <a:miter/>
                </a:ln>
              </p:spPr>
              <p:txBody>
                <a:bodyPr rtlCol="0" anchor="ctr"/>
                <a:lstStyle/>
                <a:p>
                  <a:endParaRPr lang="en-IN" sz="1799"/>
                </a:p>
              </p:txBody>
            </p:sp>
            <p:grpSp>
              <p:nvGrpSpPr>
                <p:cNvPr id="49" name="Graphic 39">
                  <a:extLst>
                    <a:ext uri="{FF2B5EF4-FFF2-40B4-BE49-F238E27FC236}">
                      <a16:creationId xmlns:a16="http://schemas.microsoft.com/office/drawing/2014/main" id="{D54DFFCE-4BEC-4EA9-B251-92D8232D9A53}"/>
                    </a:ext>
                  </a:extLst>
                </p:cNvPr>
                <p:cNvGrpSpPr/>
                <p:nvPr/>
              </p:nvGrpSpPr>
              <p:grpSpPr>
                <a:xfrm>
                  <a:off x="8243401" y="1788083"/>
                  <a:ext cx="399120" cy="247938"/>
                  <a:chOff x="8243401" y="1788083"/>
                  <a:chExt cx="399120" cy="247938"/>
                </a:xfrm>
                <a:solidFill>
                  <a:srgbClr val="55555E"/>
                </a:solidFill>
              </p:grpSpPr>
              <p:sp>
                <p:nvSpPr>
                  <p:cNvPr id="50" name="Freeform: Shape 49">
                    <a:extLst>
                      <a:ext uri="{FF2B5EF4-FFF2-40B4-BE49-F238E27FC236}">
                        <a16:creationId xmlns:a16="http://schemas.microsoft.com/office/drawing/2014/main" id="{07146487-0130-4616-9F35-96AD65A14E05}"/>
                      </a:ext>
                    </a:extLst>
                  </p:cNvPr>
                  <p:cNvSpPr/>
                  <p:nvPr/>
                </p:nvSpPr>
                <p:spPr>
                  <a:xfrm>
                    <a:off x="8243401" y="1800864"/>
                    <a:ext cx="399120" cy="235843"/>
                  </a:xfrm>
                  <a:custGeom>
                    <a:avLst/>
                    <a:gdLst>
                      <a:gd name="connsiteX0" fmla="*/ 7485 w 399119"/>
                      <a:gd name="connsiteY0" fmla="*/ 237282 h 235843"/>
                      <a:gd name="connsiteX1" fmla="*/ 833 w 399119"/>
                      <a:gd name="connsiteY1" fmla="*/ 233653 h 235843"/>
                      <a:gd name="connsiteX2" fmla="*/ 3857 w 399119"/>
                      <a:gd name="connsiteY2" fmla="*/ 223373 h 235843"/>
                      <a:gd name="connsiteX3" fmla="*/ 389068 w 399119"/>
                      <a:gd name="connsiteY3" fmla="*/ 833 h 235843"/>
                      <a:gd name="connsiteX4" fmla="*/ 399349 w 399119"/>
                      <a:gd name="connsiteY4" fmla="*/ 3857 h 235843"/>
                      <a:gd name="connsiteX5" fmla="*/ 396325 w 399119"/>
                      <a:gd name="connsiteY5" fmla="*/ 14137 h 235843"/>
                      <a:gd name="connsiteX6" fmla="*/ 11114 w 399119"/>
                      <a:gd name="connsiteY6" fmla="*/ 236677 h 235843"/>
                      <a:gd name="connsiteX7" fmla="*/ 7485 w 399119"/>
                      <a:gd name="connsiteY7" fmla="*/ 23728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119" h="235843">
                        <a:moveTo>
                          <a:pt x="7485" y="237282"/>
                        </a:moveTo>
                        <a:cubicBezTo>
                          <a:pt x="5067" y="237282"/>
                          <a:pt x="2043" y="236072"/>
                          <a:pt x="833" y="233653"/>
                        </a:cubicBezTo>
                        <a:cubicBezTo>
                          <a:pt x="-981" y="230025"/>
                          <a:pt x="229" y="225187"/>
                          <a:pt x="3857" y="223373"/>
                        </a:cubicBezTo>
                        <a:lnTo>
                          <a:pt x="389068" y="833"/>
                        </a:lnTo>
                        <a:cubicBezTo>
                          <a:pt x="392697" y="-981"/>
                          <a:pt x="397534" y="229"/>
                          <a:pt x="399349" y="3857"/>
                        </a:cubicBezTo>
                        <a:cubicBezTo>
                          <a:pt x="401163" y="7485"/>
                          <a:pt x="399953" y="12323"/>
                          <a:pt x="396325" y="14137"/>
                        </a:cubicBezTo>
                        <a:lnTo>
                          <a:pt x="11114" y="236677"/>
                        </a:lnTo>
                        <a:cubicBezTo>
                          <a:pt x="10509" y="236677"/>
                          <a:pt x="8695" y="237282"/>
                          <a:pt x="7485" y="237282"/>
                        </a:cubicBezTo>
                        <a:close/>
                      </a:path>
                    </a:pathLst>
                  </a:custGeom>
                  <a:solidFill>
                    <a:srgbClr val="55555E"/>
                  </a:solidFill>
                  <a:ln w="6008" cap="flat">
                    <a:noFill/>
                    <a:prstDash val="solid"/>
                    <a:miter/>
                  </a:ln>
                </p:spPr>
                <p:txBody>
                  <a:bodyPr rtlCol="0" anchor="ctr"/>
                  <a:lstStyle/>
                  <a:p>
                    <a:endParaRPr lang="en-IN" sz="1799"/>
                  </a:p>
                </p:txBody>
              </p:sp>
              <p:sp>
                <p:nvSpPr>
                  <p:cNvPr id="51" name="Freeform: Shape 50">
                    <a:extLst>
                      <a:ext uri="{FF2B5EF4-FFF2-40B4-BE49-F238E27FC236}">
                        <a16:creationId xmlns:a16="http://schemas.microsoft.com/office/drawing/2014/main" id="{4ED14058-1BF5-4B1B-87EF-DB8AC7DD8F1D}"/>
                      </a:ext>
                    </a:extLst>
                  </p:cNvPr>
                  <p:cNvSpPr/>
                  <p:nvPr/>
                </p:nvSpPr>
                <p:spPr>
                  <a:xfrm>
                    <a:off x="8580756" y="1788083"/>
                    <a:ext cx="60473" cy="72567"/>
                  </a:xfrm>
                  <a:custGeom>
                    <a:avLst/>
                    <a:gdLst>
                      <a:gd name="connsiteX0" fmla="*/ 42642 w 60472"/>
                      <a:gd name="connsiteY0" fmla="*/ 75297 h 72567"/>
                      <a:gd name="connsiteX1" fmla="*/ 40828 w 60472"/>
                      <a:gd name="connsiteY1" fmla="*/ 75297 h 72567"/>
                      <a:gd name="connsiteX2" fmla="*/ 35386 w 60472"/>
                      <a:gd name="connsiteY2" fmla="*/ 66227 h 72567"/>
                      <a:gd name="connsiteX3" fmla="*/ 46271 w 60472"/>
                      <a:gd name="connsiteY3" fmla="*/ 25710 h 72567"/>
                      <a:gd name="connsiteX4" fmla="*/ 5754 w 60472"/>
                      <a:gd name="connsiteY4" fmla="*/ 14825 h 72567"/>
                      <a:gd name="connsiteX5" fmla="*/ 311 w 60472"/>
                      <a:gd name="connsiteY5" fmla="*/ 5754 h 72567"/>
                      <a:gd name="connsiteX6" fmla="*/ 9382 w 60472"/>
                      <a:gd name="connsiteY6" fmla="*/ 311 h 72567"/>
                      <a:gd name="connsiteX7" fmla="*/ 57156 w 60472"/>
                      <a:gd name="connsiteY7" fmla="*/ 13011 h 72567"/>
                      <a:gd name="connsiteX8" fmla="*/ 62598 w 60472"/>
                      <a:gd name="connsiteY8" fmla="*/ 22081 h 72567"/>
                      <a:gd name="connsiteX9" fmla="*/ 49899 w 60472"/>
                      <a:gd name="connsiteY9" fmla="*/ 69855 h 72567"/>
                      <a:gd name="connsiteX10" fmla="*/ 42642 w 60472"/>
                      <a:gd name="connsiteY10" fmla="*/ 75297 h 7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72" h="72567">
                        <a:moveTo>
                          <a:pt x="42642" y="75297"/>
                        </a:moveTo>
                        <a:cubicBezTo>
                          <a:pt x="42037" y="75297"/>
                          <a:pt x="41433" y="75297"/>
                          <a:pt x="40828" y="75297"/>
                        </a:cubicBezTo>
                        <a:cubicBezTo>
                          <a:pt x="36595" y="74088"/>
                          <a:pt x="34176" y="69855"/>
                          <a:pt x="35386" y="66227"/>
                        </a:cubicBezTo>
                        <a:lnTo>
                          <a:pt x="46271" y="25710"/>
                        </a:lnTo>
                        <a:lnTo>
                          <a:pt x="5754" y="14825"/>
                        </a:lnTo>
                        <a:cubicBezTo>
                          <a:pt x="1521" y="13615"/>
                          <a:pt x="-898" y="9382"/>
                          <a:pt x="311" y="5754"/>
                        </a:cubicBezTo>
                        <a:cubicBezTo>
                          <a:pt x="1521" y="1521"/>
                          <a:pt x="5754" y="-898"/>
                          <a:pt x="9382" y="311"/>
                        </a:cubicBezTo>
                        <a:lnTo>
                          <a:pt x="57156" y="13011"/>
                        </a:lnTo>
                        <a:cubicBezTo>
                          <a:pt x="61389" y="14220"/>
                          <a:pt x="63808" y="18453"/>
                          <a:pt x="62598" y="22081"/>
                        </a:cubicBezTo>
                        <a:lnTo>
                          <a:pt x="49899" y="69855"/>
                        </a:lnTo>
                        <a:cubicBezTo>
                          <a:pt x="48689" y="73483"/>
                          <a:pt x="45666" y="75297"/>
                          <a:pt x="42642" y="75297"/>
                        </a:cubicBezTo>
                        <a:close/>
                      </a:path>
                    </a:pathLst>
                  </a:custGeom>
                  <a:solidFill>
                    <a:srgbClr val="55555E"/>
                  </a:solidFill>
                  <a:ln w="6008" cap="flat">
                    <a:noFill/>
                    <a:prstDash val="solid"/>
                    <a:miter/>
                  </a:ln>
                </p:spPr>
                <p:txBody>
                  <a:bodyPr rtlCol="0" anchor="ctr"/>
                  <a:lstStyle/>
                  <a:p>
                    <a:endParaRPr lang="en-IN" sz="1799"/>
                  </a:p>
                </p:txBody>
              </p:sp>
            </p:grpSp>
            <p:sp>
              <p:nvSpPr>
                <p:cNvPr id="52" name="Freeform: Shape 51">
                  <a:extLst>
                    <a:ext uri="{FF2B5EF4-FFF2-40B4-BE49-F238E27FC236}">
                      <a16:creationId xmlns:a16="http://schemas.microsoft.com/office/drawing/2014/main" id="{E3205CDC-A28C-4349-8860-E85ED66AA502}"/>
                    </a:ext>
                  </a:extLst>
                </p:cNvPr>
                <p:cNvSpPr/>
                <p:nvPr/>
              </p:nvSpPr>
              <p:spPr>
                <a:xfrm>
                  <a:off x="8178091" y="1133777"/>
                  <a:ext cx="465640" cy="520065"/>
                </a:xfrm>
                <a:custGeom>
                  <a:avLst/>
                  <a:gdLst>
                    <a:gd name="connsiteX0" fmla="*/ 458007 w 465639"/>
                    <a:gd name="connsiteY0" fmla="*/ 524600 h 520064"/>
                    <a:gd name="connsiteX1" fmla="*/ 450146 w 465639"/>
                    <a:gd name="connsiteY1" fmla="*/ 516739 h 520064"/>
                    <a:gd name="connsiteX2" fmla="*/ 450146 w 465639"/>
                    <a:gd name="connsiteY2" fmla="*/ 233727 h 520064"/>
                    <a:gd name="connsiteX3" fmla="*/ 72796 w 465639"/>
                    <a:gd name="connsiteY3" fmla="*/ 16025 h 520064"/>
                    <a:gd name="connsiteX4" fmla="*/ 11114 w 465639"/>
                    <a:gd name="connsiteY4" fmla="*/ 51704 h 520064"/>
                    <a:gd name="connsiteX5" fmla="*/ 833 w 465639"/>
                    <a:gd name="connsiteY5" fmla="*/ 49285 h 520064"/>
                    <a:gd name="connsiteX6" fmla="*/ 3857 w 465639"/>
                    <a:gd name="connsiteY6" fmla="*/ 39005 h 520064"/>
                    <a:gd name="connsiteX7" fmla="*/ 69772 w 465639"/>
                    <a:gd name="connsiteY7" fmla="*/ 907 h 520064"/>
                    <a:gd name="connsiteX8" fmla="*/ 77634 w 465639"/>
                    <a:gd name="connsiteY8" fmla="*/ 907 h 520064"/>
                    <a:gd name="connsiteX9" fmla="*/ 462845 w 465639"/>
                    <a:gd name="connsiteY9" fmla="*/ 223447 h 520064"/>
                    <a:gd name="connsiteX10" fmla="*/ 466473 w 465639"/>
                    <a:gd name="connsiteY10" fmla="*/ 230098 h 520064"/>
                    <a:gd name="connsiteX11" fmla="*/ 466473 w 465639"/>
                    <a:gd name="connsiteY11" fmla="*/ 517344 h 520064"/>
                    <a:gd name="connsiteX12" fmla="*/ 458007 w 465639"/>
                    <a:gd name="connsiteY12" fmla="*/ 524600 h 52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639" h="520064">
                      <a:moveTo>
                        <a:pt x="458007" y="524600"/>
                      </a:moveTo>
                      <a:cubicBezTo>
                        <a:pt x="453774" y="524600"/>
                        <a:pt x="450146" y="520972"/>
                        <a:pt x="450146" y="516739"/>
                      </a:cubicBezTo>
                      <a:lnTo>
                        <a:pt x="450146" y="233727"/>
                      </a:lnTo>
                      <a:lnTo>
                        <a:pt x="72796" y="16025"/>
                      </a:lnTo>
                      <a:lnTo>
                        <a:pt x="11114" y="51704"/>
                      </a:lnTo>
                      <a:cubicBezTo>
                        <a:pt x="7485" y="54123"/>
                        <a:pt x="2648" y="52914"/>
                        <a:pt x="833" y="49285"/>
                      </a:cubicBezTo>
                      <a:cubicBezTo>
                        <a:pt x="-981" y="45657"/>
                        <a:pt x="229" y="40819"/>
                        <a:pt x="3857" y="39005"/>
                      </a:cubicBezTo>
                      <a:lnTo>
                        <a:pt x="69772" y="907"/>
                      </a:lnTo>
                      <a:cubicBezTo>
                        <a:pt x="72191" y="-302"/>
                        <a:pt x="75215" y="-302"/>
                        <a:pt x="77634" y="907"/>
                      </a:cubicBezTo>
                      <a:lnTo>
                        <a:pt x="462845" y="223447"/>
                      </a:lnTo>
                      <a:cubicBezTo>
                        <a:pt x="465264" y="224656"/>
                        <a:pt x="466473" y="227075"/>
                        <a:pt x="466473" y="230098"/>
                      </a:cubicBezTo>
                      <a:lnTo>
                        <a:pt x="466473" y="517344"/>
                      </a:lnTo>
                      <a:cubicBezTo>
                        <a:pt x="465868" y="521577"/>
                        <a:pt x="462240" y="524600"/>
                        <a:pt x="458007" y="524600"/>
                      </a:cubicBezTo>
                      <a:close/>
                    </a:path>
                  </a:pathLst>
                </a:custGeom>
                <a:solidFill>
                  <a:srgbClr val="55555E"/>
                </a:solidFill>
                <a:ln w="6008" cap="flat">
                  <a:noFill/>
                  <a:prstDash val="solid"/>
                  <a:miter/>
                </a:ln>
              </p:spPr>
              <p:txBody>
                <a:bodyPr rtlCol="0" anchor="ctr"/>
                <a:lstStyle/>
                <a:p>
                  <a:endParaRPr lang="en-IN" sz="1799"/>
                </a:p>
              </p:txBody>
            </p:sp>
            <p:grpSp>
              <p:nvGrpSpPr>
                <p:cNvPr id="53" name="Graphic 39">
                  <a:extLst>
                    <a:ext uri="{FF2B5EF4-FFF2-40B4-BE49-F238E27FC236}">
                      <a16:creationId xmlns:a16="http://schemas.microsoft.com/office/drawing/2014/main" id="{D54DFFCE-4BEC-4EA9-B251-92D8232D9A53}"/>
                    </a:ext>
                  </a:extLst>
                </p:cNvPr>
                <p:cNvGrpSpPr/>
                <p:nvPr/>
              </p:nvGrpSpPr>
              <p:grpSpPr>
                <a:xfrm>
                  <a:off x="7858419" y="1176713"/>
                  <a:ext cx="290269" cy="634963"/>
                  <a:chOff x="7858419" y="1176713"/>
                  <a:chExt cx="290269" cy="634963"/>
                </a:xfrm>
                <a:solidFill>
                  <a:srgbClr val="55555E"/>
                </a:solidFill>
              </p:grpSpPr>
              <p:sp>
                <p:nvSpPr>
                  <p:cNvPr id="54" name="Freeform: Shape 53">
                    <a:extLst>
                      <a:ext uri="{FF2B5EF4-FFF2-40B4-BE49-F238E27FC236}">
                        <a16:creationId xmlns:a16="http://schemas.microsoft.com/office/drawing/2014/main" id="{15088CF2-AF92-406E-ABE7-34EE8F1BAFD4}"/>
                      </a:ext>
                    </a:extLst>
                  </p:cNvPr>
                  <p:cNvSpPr/>
                  <p:nvPr/>
                </p:nvSpPr>
                <p:spPr>
                  <a:xfrm>
                    <a:off x="7858419" y="1228793"/>
                    <a:ext cx="229796" cy="586585"/>
                  </a:xfrm>
                  <a:custGeom>
                    <a:avLst/>
                    <a:gdLst>
                      <a:gd name="connsiteX0" fmla="*/ 7861 w 229796"/>
                      <a:gd name="connsiteY0" fmla="*/ 586814 h 586584"/>
                      <a:gd name="connsiteX1" fmla="*/ 0 w 229796"/>
                      <a:gd name="connsiteY1" fmla="*/ 578952 h 586584"/>
                      <a:gd name="connsiteX2" fmla="*/ 0 w 229796"/>
                      <a:gd name="connsiteY2" fmla="*/ 134478 h 586584"/>
                      <a:gd name="connsiteX3" fmla="*/ 3628 w 229796"/>
                      <a:gd name="connsiteY3" fmla="*/ 127826 h 586584"/>
                      <a:gd name="connsiteX4" fmla="*/ 223749 w 229796"/>
                      <a:gd name="connsiteY4" fmla="*/ 833 h 586584"/>
                      <a:gd name="connsiteX5" fmla="*/ 234029 w 229796"/>
                      <a:gd name="connsiteY5" fmla="*/ 3857 h 586584"/>
                      <a:gd name="connsiteX6" fmla="*/ 231006 w 229796"/>
                      <a:gd name="connsiteY6" fmla="*/ 14137 h 586584"/>
                      <a:gd name="connsiteX7" fmla="*/ 15118 w 229796"/>
                      <a:gd name="connsiteY7" fmla="*/ 138711 h 586584"/>
                      <a:gd name="connsiteX8" fmla="*/ 15118 w 229796"/>
                      <a:gd name="connsiteY8" fmla="*/ 578952 h 586584"/>
                      <a:gd name="connsiteX9" fmla="*/ 7861 w 229796"/>
                      <a:gd name="connsiteY9" fmla="*/ 586814 h 58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796" h="586584">
                        <a:moveTo>
                          <a:pt x="7861" y="586814"/>
                        </a:moveTo>
                        <a:cubicBezTo>
                          <a:pt x="3628" y="586814"/>
                          <a:pt x="0" y="583185"/>
                          <a:pt x="0" y="578952"/>
                        </a:cubicBezTo>
                        <a:lnTo>
                          <a:pt x="0" y="134478"/>
                        </a:lnTo>
                        <a:cubicBezTo>
                          <a:pt x="0" y="131454"/>
                          <a:pt x="1209" y="129036"/>
                          <a:pt x="3628" y="127826"/>
                        </a:cubicBezTo>
                        <a:lnTo>
                          <a:pt x="223749" y="833"/>
                        </a:lnTo>
                        <a:cubicBezTo>
                          <a:pt x="227377" y="-981"/>
                          <a:pt x="232215" y="229"/>
                          <a:pt x="234029" y="3857"/>
                        </a:cubicBezTo>
                        <a:cubicBezTo>
                          <a:pt x="235844" y="7485"/>
                          <a:pt x="234634" y="12323"/>
                          <a:pt x="231006" y="14137"/>
                        </a:cubicBezTo>
                        <a:lnTo>
                          <a:pt x="15118" y="138711"/>
                        </a:lnTo>
                        <a:lnTo>
                          <a:pt x="15118" y="578952"/>
                        </a:lnTo>
                        <a:cubicBezTo>
                          <a:pt x="15118" y="583185"/>
                          <a:pt x="12095" y="586814"/>
                          <a:pt x="7861" y="586814"/>
                        </a:cubicBezTo>
                        <a:close/>
                      </a:path>
                    </a:pathLst>
                  </a:custGeom>
                  <a:solidFill>
                    <a:srgbClr val="55555E"/>
                  </a:solidFill>
                  <a:ln w="6008" cap="flat">
                    <a:noFill/>
                    <a:prstDash val="solid"/>
                    <a:miter/>
                  </a:ln>
                </p:spPr>
                <p:txBody>
                  <a:bodyPr rtlCol="0" anchor="ctr"/>
                  <a:lstStyle/>
                  <a:p>
                    <a:endParaRPr lang="en-IN" sz="1799"/>
                  </a:p>
                </p:txBody>
              </p:sp>
              <p:sp>
                <p:nvSpPr>
                  <p:cNvPr id="55" name="Freeform: Shape 54">
                    <a:extLst>
                      <a:ext uri="{FF2B5EF4-FFF2-40B4-BE49-F238E27FC236}">
                        <a16:creationId xmlns:a16="http://schemas.microsoft.com/office/drawing/2014/main" id="{1E3BA860-3EB0-4E84-9991-23EBA08DBFE5}"/>
                      </a:ext>
                    </a:extLst>
                  </p:cNvPr>
                  <p:cNvSpPr/>
                  <p:nvPr/>
                </p:nvSpPr>
                <p:spPr>
                  <a:xfrm>
                    <a:off x="8078540" y="1176713"/>
                    <a:ext cx="72567" cy="78614"/>
                  </a:xfrm>
                  <a:custGeom>
                    <a:avLst/>
                    <a:gdLst>
                      <a:gd name="connsiteX0" fmla="*/ 37493 w 72567"/>
                      <a:gd name="connsiteY0" fmla="*/ 84359 h 78614"/>
                      <a:gd name="connsiteX1" fmla="*/ 33865 w 72567"/>
                      <a:gd name="connsiteY1" fmla="*/ 83150 h 78614"/>
                      <a:gd name="connsiteX2" fmla="*/ 3628 w 72567"/>
                      <a:gd name="connsiteY2" fmla="*/ 66218 h 78614"/>
                      <a:gd name="connsiteX3" fmla="*/ 0 w 72567"/>
                      <a:gd name="connsiteY3" fmla="*/ 59566 h 78614"/>
                      <a:gd name="connsiteX4" fmla="*/ 0 w 72567"/>
                      <a:gd name="connsiteY4" fmla="*/ 25096 h 78614"/>
                      <a:gd name="connsiteX5" fmla="*/ 3628 w 72567"/>
                      <a:gd name="connsiteY5" fmla="*/ 18444 h 78614"/>
                      <a:gd name="connsiteX6" fmla="*/ 33260 w 72567"/>
                      <a:gd name="connsiteY6" fmla="*/ 907 h 78614"/>
                      <a:gd name="connsiteX7" fmla="*/ 41121 w 72567"/>
                      <a:gd name="connsiteY7" fmla="*/ 907 h 78614"/>
                      <a:gd name="connsiteX8" fmla="*/ 70753 w 72567"/>
                      <a:gd name="connsiteY8" fmla="*/ 18444 h 78614"/>
                      <a:gd name="connsiteX9" fmla="*/ 74381 w 72567"/>
                      <a:gd name="connsiteY9" fmla="*/ 25096 h 78614"/>
                      <a:gd name="connsiteX10" fmla="*/ 74381 w 72567"/>
                      <a:gd name="connsiteY10" fmla="*/ 59566 h 78614"/>
                      <a:gd name="connsiteX11" fmla="*/ 70753 w 72567"/>
                      <a:gd name="connsiteY11" fmla="*/ 66218 h 78614"/>
                      <a:gd name="connsiteX12" fmla="*/ 41121 w 72567"/>
                      <a:gd name="connsiteY12" fmla="*/ 83755 h 78614"/>
                      <a:gd name="connsiteX13" fmla="*/ 37493 w 72567"/>
                      <a:gd name="connsiteY13" fmla="*/ 84359 h 78614"/>
                      <a:gd name="connsiteX14" fmla="*/ 15118 w 72567"/>
                      <a:gd name="connsiteY14" fmla="*/ 55332 h 78614"/>
                      <a:gd name="connsiteX15" fmla="*/ 37493 w 72567"/>
                      <a:gd name="connsiteY15" fmla="*/ 68032 h 78614"/>
                      <a:gd name="connsiteX16" fmla="*/ 59868 w 72567"/>
                      <a:gd name="connsiteY16" fmla="*/ 55332 h 78614"/>
                      <a:gd name="connsiteX17" fmla="*/ 59868 w 72567"/>
                      <a:gd name="connsiteY17" fmla="*/ 29329 h 78614"/>
                      <a:gd name="connsiteX18" fmla="*/ 37493 w 72567"/>
                      <a:gd name="connsiteY18" fmla="*/ 16630 h 78614"/>
                      <a:gd name="connsiteX19" fmla="*/ 15118 w 72567"/>
                      <a:gd name="connsiteY19" fmla="*/ 29329 h 78614"/>
                      <a:gd name="connsiteX20" fmla="*/ 15118 w 72567"/>
                      <a:gd name="connsiteY20" fmla="*/ 55332 h 7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67" h="78614">
                        <a:moveTo>
                          <a:pt x="37493" y="84359"/>
                        </a:moveTo>
                        <a:cubicBezTo>
                          <a:pt x="36284" y="84359"/>
                          <a:pt x="35074" y="83755"/>
                          <a:pt x="33865" y="83150"/>
                        </a:cubicBezTo>
                        <a:lnTo>
                          <a:pt x="3628" y="66218"/>
                        </a:lnTo>
                        <a:cubicBezTo>
                          <a:pt x="1209" y="65008"/>
                          <a:pt x="0" y="62589"/>
                          <a:pt x="0" y="59566"/>
                        </a:cubicBezTo>
                        <a:lnTo>
                          <a:pt x="0" y="25096"/>
                        </a:lnTo>
                        <a:cubicBezTo>
                          <a:pt x="0" y="22073"/>
                          <a:pt x="1209" y="19654"/>
                          <a:pt x="3628" y="18444"/>
                        </a:cubicBezTo>
                        <a:lnTo>
                          <a:pt x="33260" y="907"/>
                        </a:lnTo>
                        <a:cubicBezTo>
                          <a:pt x="35679" y="-302"/>
                          <a:pt x="38703" y="-302"/>
                          <a:pt x="41121" y="907"/>
                        </a:cubicBezTo>
                        <a:lnTo>
                          <a:pt x="70753" y="18444"/>
                        </a:lnTo>
                        <a:cubicBezTo>
                          <a:pt x="73172" y="19654"/>
                          <a:pt x="74381" y="22073"/>
                          <a:pt x="74381" y="25096"/>
                        </a:cubicBezTo>
                        <a:lnTo>
                          <a:pt x="74381" y="59566"/>
                        </a:lnTo>
                        <a:cubicBezTo>
                          <a:pt x="74381" y="62589"/>
                          <a:pt x="73172" y="65008"/>
                          <a:pt x="70753" y="66218"/>
                        </a:cubicBezTo>
                        <a:lnTo>
                          <a:pt x="41121" y="83755"/>
                        </a:lnTo>
                        <a:cubicBezTo>
                          <a:pt x="39912" y="84359"/>
                          <a:pt x="38703" y="84359"/>
                          <a:pt x="37493" y="84359"/>
                        </a:cubicBezTo>
                        <a:close/>
                        <a:moveTo>
                          <a:pt x="15118" y="55332"/>
                        </a:moveTo>
                        <a:lnTo>
                          <a:pt x="37493" y="68032"/>
                        </a:lnTo>
                        <a:lnTo>
                          <a:pt x="59868" y="55332"/>
                        </a:lnTo>
                        <a:lnTo>
                          <a:pt x="59868" y="29329"/>
                        </a:lnTo>
                        <a:lnTo>
                          <a:pt x="37493" y="16630"/>
                        </a:lnTo>
                        <a:lnTo>
                          <a:pt x="15118" y="29329"/>
                        </a:lnTo>
                        <a:lnTo>
                          <a:pt x="15118" y="55332"/>
                        </a:lnTo>
                        <a:close/>
                      </a:path>
                    </a:pathLst>
                  </a:custGeom>
                  <a:solidFill>
                    <a:srgbClr val="55555E"/>
                  </a:solidFill>
                  <a:ln w="6008" cap="flat">
                    <a:noFill/>
                    <a:prstDash val="solid"/>
                    <a:miter/>
                  </a:ln>
                </p:spPr>
                <p:txBody>
                  <a:bodyPr rtlCol="0" anchor="ctr"/>
                  <a:lstStyle/>
                  <a:p>
                    <a:endParaRPr lang="en-IN" sz="1799"/>
                  </a:p>
                </p:txBody>
              </p:sp>
            </p:grpSp>
          </p:grpSp>
        </p:grpSp>
      </p:grpSp>
      <p:cxnSp>
        <p:nvCxnSpPr>
          <p:cNvPr id="57" name="Straight Connector 56">
            <a:extLst>
              <a:ext uri="{FF2B5EF4-FFF2-40B4-BE49-F238E27FC236}">
                <a16:creationId xmlns:a16="http://schemas.microsoft.com/office/drawing/2014/main" id="{5C21CBD6-0E5F-46B3-8940-7915D79C5D76}"/>
              </a:ext>
            </a:extLst>
          </p:cNvPr>
          <p:cNvCxnSpPr>
            <a:cxnSpLocks/>
            <a:stCxn id="6" idx="5"/>
          </p:cNvCxnSpPr>
          <p:nvPr/>
        </p:nvCxnSpPr>
        <p:spPr>
          <a:xfrm>
            <a:off x="7683266" y="1924633"/>
            <a:ext cx="2705" cy="2729418"/>
          </a:xfrm>
          <a:prstGeom prst="line">
            <a:avLst/>
          </a:prstGeom>
          <a:ln w="6350" cap="rnd">
            <a:solidFill>
              <a:srgbClr val="747480"/>
            </a:solidFill>
            <a:prstDash val="sysDot"/>
            <a:tailEnd type="none"/>
          </a:ln>
        </p:spPr>
        <p:style>
          <a:lnRef idx="1">
            <a:schemeClr val="accent1"/>
          </a:lnRef>
          <a:fillRef idx="0">
            <a:schemeClr val="accent1"/>
          </a:fillRef>
          <a:effectRef idx="0">
            <a:schemeClr val="accent1"/>
          </a:effectRef>
          <a:fontRef idx="minor">
            <a:schemeClr val="tx1"/>
          </a:fontRef>
        </p:style>
      </p:cxnSp>
      <p:grpSp>
        <p:nvGrpSpPr>
          <p:cNvPr id="77" name="Graphic 39">
            <a:extLst>
              <a:ext uri="{FF2B5EF4-FFF2-40B4-BE49-F238E27FC236}">
                <a16:creationId xmlns:a16="http://schemas.microsoft.com/office/drawing/2014/main" id="{AD855E02-B658-4820-B7F4-81B932B26074}"/>
              </a:ext>
            </a:extLst>
          </p:cNvPr>
          <p:cNvGrpSpPr/>
          <p:nvPr/>
        </p:nvGrpSpPr>
        <p:grpSpPr>
          <a:xfrm>
            <a:off x="7507943" y="2914140"/>
            <a:ext cx="302244" cy="347177"/>
            <a:chOff x="7858190" y="1133777"/>
            <a:chExt cx="785541" cy="902326"/>
          </a:xfrm>
          <a:solidFill>
            <a:schemeClr val="accent1"/>
          </a:solidFill>
        </p:grpSpPr>
        <p:sp>
          <p:nvSpPr>
            <p:cNvPr id="78" name="Freeform: Shape 77">
              <a:extLst>
                <a:ext uri="{FF2B5EF4-FFF2-40B4-BE49-F238E27FC236}">
                  <a16:creationId xmlns:a16="http://schemas.microsoft.com/office/drawing/2014/main" id="{4C66FAA6-1DA9-4F26-8B8E-8E40B55D95E9}"/>
                </a:ext>
              </a:extLst>
            </p:cNvPr>
            <p:cNvSpPr/>
            <p:nvPr/>
          </p:nvSpPr>
          <p:spPr>
            <a:xfrm>
              <a:off x="7952756" y="1241116"/>
              <a:ext cx="592632" cy="683341"/>
            </a:xfrm>
            <a:custGeom>
              <a:avLst/>
              <a:gdLst>
                <a:gd name="connsiteX0" fmla="*/ 0 w 592632"/>
                <a:gd name="connsiteY0" fmla="*/ 516437 h 683341"/>
                <a:gd name="connsiteX1" fmla="*/ 0 w 592632"/>
                <a:gd name="connsiteY1" fmla="*/ 172347 h 683341"/>
                <a:gd name="connsiteX2" fmla="*/ 298130 w 592632"/>
                <a:gd name="connsiteY2" fmla="*/ 0 h 683341"/>
                <a:gd name="connsiteX3" fmla="*/ 596261 w 592632"/>
                <a:gd name="connsiteY3" fmla="*/ 172347 h 683341"/>
                <a:gd name="connsiteX4" fmla="*/ 596261 w 592632"/>
                <a:gd name="connsiteY4" fmla="*/ 516437 h 683341"/>
                <a:gd name="connsiteX5" fmla="*/ 298130 w 592632"/>
                <a:gd name="connsiteY5" fmla="*/ 688784 h 68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632" h="683341">
                  <a:moveTo>
                    <a:pt x="0" y="516437"/>
                  </a:moveTo>
                  <a:lnTo>
                    <a:pt x="0" y="172347"/>
                  </a:lnTo>
                  <a:lnTo>
                    <a:pt x="298130" y="0"/>
                  </a:lnTo>
                  <a:lnTo>
                    <a:pt x="596261" y="172347"/>
                  </a:lnTo>
                  <a:lnTo>
                    <a:pt x="596261" y="516437"/>
                  </a:lnTo>
                  <a:lnTo>
                    <a:pt x="298130" y="688784"/>
                  </a:lnTo>
                  <a:close/>
                </a:path>
              </a:pathLst>
            </a:custGeom>
            <a:solidFill>
              <a:srgbClr val="FFE600"/>
            </a:solidFill>
            <a:ln w="6008" cap="flat">
              <a:noFill/>
              <a:prstDash val="solid"/>
              <a:miter/>
            </a:ln>
          </p:spPr>
          <p:txBody>
            <a:bodyPr rtlCol="0" anchor="ctr"/>
            <a:lstStyle/>
            <a:p>
              <a:endParaRPr lang="en-IN" sz="1799" dirty="0"/>
            </a:p>
          </p:txBody>
        </p:sp>
        <p:sp>
          <p:nvSpPr>
            <p:cNvPr id="79" name="Freeform: Shape 78">
              <a:extLst>
                <a:ext uri="{FF2B5EF4-FFF2-40B4-BE49-F238E27FC236}">
                  <a16:creationId xmlns:a16="http://schemas.microsoft.com/office/drawing/2014/main" id="{D447AF8F-9257-4A67-8E0A-D4A130060476}"/>
                </a:ext>
              </a:extLst>
            </p:cNvPr>
            <p:cNvSpPr/>
            <p:nvPr/>
          </p:nvSpPr>
          <p:spPr>
            <a:xfrm>
              <a:off x="8178091" y="1299546"/>
              <a:ext cx="48378" cy="30236"/>
            </a:xfrm>
            <a:custGeom>
              <a:avLst/>
              <a:gdLst>
                <a:gd name="connsiteX0" fmla="*/ 7485 w 48378"/>
                <a:gd name="connsiteY0" fmla="*/ 35303 h 30236"/>
                <a:gd name="connsiteX1" fmla="*/ 833 w 48378"/>
                <a:gd name="connsiteY1" fmla="*/ 31675 h 30236"/>
                <a:gd name="connsiteX2" fmla="*/ 3857 w 48378"/>
                <a:gd name="connsiteY2" fmla="*/ 21394 h 30236"/>
                <a:gd name="connsiteX3" fmla="*/ 38931 w 48378"/>
                <a:gd name="connsiteY3" fmla="*/ 833 h 30236"/>
                <a:gd name="connsiteX4" fmla="*/ 49212 w 48378"/>
                <a:gd name="connsiteY4" fmla="*/ 3857 h 30236"/>
                <a:gd name="connsiteX5" fmla="*/ 46188 w 48378"/>
                <a:gd name="connsiteY5" fmla="*/ 14137 h 30236"/>
                <a:gd name="connsiteX6" fmla="*/ 11114 w 48378"/>
                <a:gd name="connsiteY6" fmla="*/ 34698 h 30236"/>
                <a:gd name="connsiteX7" fmla="*/ 7485 w 48378"/>
                <a:gd name="connsiteY7" fmla="*/ 35303 h 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78" h="30236">
                  <a:moveTo>
                    <a:pt x="7485" y="35303"/>
                  </a:moveTo>
                  <a:cubicBezTo>
                    <a:pt x="5067" y="35303"/>
                    <a:pt x="2043" y="34093"/>
                    <a:pt x="833" y="31675"/>
                  </a:cubicBezTo>
                  <a:cubicBezTo>
                    <a:pt x="-981" y="28046"/>
                    <a:pt x="229" y="23208"/>
                    <a:pt x="3857" y="21394"/>
                  </a:cubicBezTo>
                  <a:lnTo>
                    <a:pt x="38931" y="833"/>
                  </a:lnTo>
                  <a:cubicBezTo>
                    <a:pt x="42560" y="-981"/>
                    <a:pt x="47397" y="229"/>
                    <a:pt x="49212" y="3857"/>
                  </a:cubicBezTo>
                  <a:cubicBezTo>
                    <a:pt x="51026" y="7485"/>
                    <a:pt x="49816" y="12323"/>
                    <a:pt x="46188" y="14137"/>
                  </a:cubicBezTo>
                  <a:lnTo>
                    <a:pt x="11114" y="34698"/>
                  </a:lnTo>
                  <a:cubicBezTo>
                    <a:pt x="9904" y="35303"/>
                    <a:pt x="8695" y="35303"/>
                    <a:pt x="7485" y="35303"/>
                  </a:cubicBezTo>
                  <a:close/>
                </a:path>
              </a:pathLst>
            </a:custGeom>
            <a:solidFill>
              <a:srgbClr val="FFFFFF"/>
            </a:solidFill>
            <a:ln w="6008" cap="flat">
              <a:noFill/>
              <a:prstDash val="solid"/>
              <a:miter/>
            </a:ln>
          </p:spPr>
          <p:txBody>
            <a:bodyPr rtlCol="0" anchor="ctr"/>
            <a:lstStyle/>
            <a:p>
              <a:endParaRPr lang="en-IN" sz="1799"/>
            </a:p>
          </p:txBody>
        </p:sp>
        <p:sp>
          <p:nvSpPr>
            <p:cNvPr id="80" name="Freeform: Shape 79">
              <a:extLst>
                <a:ext uri="{FF2B5EF4-FFF2-40B4-BE49-F238E27FC236}">
                  <a16:creationId xmlns:a16="http://schemas.microsoft.com/office/drawing/2014/main" id="{DFE1511E-83D0-4B74-966E-184A11ADE1CE}"/>
                </a:ext>
              </a:extLst>
            </p:cNvPr>
            <p:cNvSpPr/>
            <p:nvPr/>
          </p:nvSpPr>
          <p:spPr>
            <a:xfrm>
              <a:off x="8039608" y="1332201"/>
              <a:ext cx="126993" cy="78614"/>
            </a:xfrm>
            <a:custGeom>
              <a:avLst/>
              <a:gdLst>
                <a:gd name="connsiteX0" fmla="*/ 7485 w 126992"/>
                <a:gd name="connsiteY0" fmla="*/ 82472 h 78614"/>
                <a:gd name="connsiteX1" fmla="*/ 833 w 126992"/>
                <a:gd name="connsiteY1" fmla="*/ 78843 h 78614"/>
                <a:gd name="connsiteX2" fmla="*/ 3857 w 126992"/>
                <a:gd name="connsiteY2" fmla="*/ 68563 h 78614"/>
                <a:gd name="connsiteX3" fmla="*/ 120569 w 126992"/>
                <a:gd name="connsiteY3" fmla="*/ 833 h 78614"/>
                <a:gd name="connsiteX4" fmla="*/ 130850 w 126992"/>
                <a:gd name="connsiteY4" fmla="*/ 3857 h 78614"/>
                <a:gd name="connsiteX5" fmla="*/ 127826 w 126992"/>
                <a:gd name="connsiteY5" fmla="*/ 14137 h 78614"/>
                <a:gd name="connsiteX6" fmla="*/ 11719 w 126992"/>
                <a:gd name="connsiteY6" fmla="*/ 81262 h 78614"/>
                <a:gd name="connsiteX7" fmla="*/ 7485 w 126992"/>
                <a:gd name="connsiteY7" fmla="*/ 82472 h 7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92" h="78614">
                  <a:moveTo>
                    <a:pt x="7485" y="82472"/>
                  </a:moveTo>
                  <a:cubicBezTo>
                    <a:pt x="5067" y="82472"/>
                    <a:pt x="2043" y="81262"/>
                    <a:pt x="833" y="78843"/>
                  </a:cubicBezTo>
                  <a:cubicBezTo>
                    <a:pt x="-981" y="75215"/>
                    <a:pt x="229" y="70377"/>
                    <a:pt x="3857" y="68563"/>
                  </a:cubicBezTo>
                  <a:lnTo>
                    <a:pt x="120569" y="833"/>
                  </a:lnTo>
                  <a:cubicBezTo>
                    <a:pt x="124198" y="-981"/>
                    <a:pt x="129036" y="229"/>
                    <a:pt x="130850" y="3857"/>
                  </a:cubicBezTo>
                  <a:cubicBezTo>
                    <a:pt x="132664" y="7485"/>
                    <a:pt x="131455" y="12323"/>
                    <a:pt x="127826" y="14137"/>
                  </a:cubicBezTo>
                  <a:lnTo>
                    <a:pt x="11719" y="81262"/>
                  </a:lnTo>
                  <a:cubicBezTo>
                    <a:pt x="10509" y="82472"/>
                    <a:pt x="9300" y="82472"/>
                    <a:pt x="7485" y="82472"/>
                  </a:cubicBezTo>
                  <a:close/>
                </a:path>
              </a:pathLst>
            </a:custGeom>
            <a:solidFill>
              <a:srgbClr val="FFFFFF"/>
            </a:solidFill>
            <a:ln w="6008" cap="flat">
              <a:noFill/>
              <a:prstDash val="solid"/>
              <a:miter/>
            </a:ln>
          </p:spPr>
          <p:txBody>
            <a:bodyPr rtlCol="0" anchor="ctr"/>
            <a:lstStyle/>
            <a:p>
              <a:endParaRPr lang="en-IN" sz="1799"/>
            </a:p>
          </p:txBody>
        </p:sp>
        <p:grpSp>
          <p:nvGrpSpPr>
            <p:cNvPr id="81" name="Graphic 39">
              <a:extLst>
                <a:ext uri="{FF2B5EF4-FFF2-40B4-BE49-F238E27FC236}">
                  <a16:creationId xmlns:a16="http://schemas.microsoft.com/office/drawing/2014/main" id="{89C18AAF-5FE9-491A-A0BF-82F5E93781CE}"/>
                </a:ext>
              </a:extLst>
            </p:cNvPr>
            <p:cNvGrpSpPr/>
            <p:nvPr/>
          </p:nvGrpSpPr>
          <p:grpSpPr>
            <a:xfrm>
              <a:off x="7858190" y="1133777"/>
              <a:ext cx="785541" cy="902326"/>
              <a:chOff x="7858190" y="1133777"/>
              <a:chExt cx="785541" cy="902326"/>
            </a:xfrm>
            <a:solidFill>
              <a:srgbClr val="55555E"/>
            </a:solidFill>
          </p:grpSpPr>
          <p:grpSp>
            <p:nvGrpSpPr>
              <p:cNvPr id="82" name="Graphic 39">
                <a:extLst>
                  <a:ext uri="{FF2B5EF4-FFF2-40B4-BE49-F238E27FC236}">
                    <a16:creationId xmlns:a16="http://schemas.microsoft.com/office/drawing/2014/main" id="{FDD1AB06-3AF3-4B6A-BFE0-A1651C3F64D7}"/>
                  </a:ext>
                </a:extLst>
              </p:cNvPr>
              <p:cNvGrpSpPr/>
              <p:nvPr/>
            </p:nvGrpSpPr>
            <p:grpSpPr>
              <a:xfrm>
                <a:off x="7944895" y="1232953"/>
                <a:ext cx="610774" cy="701483"/>
                <a:chOff x="7944895" y="1232953"/>
                <a:chExt cx="610774" cy="701483"/>
              </a:xfrm>
              <a:solidFill>
                <a:srgbClr val="55555E"/>
              </a:solidFill>
            </p:grpSpPr>
            <p:sp>
              <p:nvSpPr>
                <p:cNvPr id="92" name="Freeform: Shape 91">
                  <a:extLst>
                    <a:ext uri="{FF2B5EF4-FFF2-40B4-BE49-F238E27FC236}">
                      <a16:creationId xmlns:a16="http://schemas.microsoft.com/office/drawing/2014/main" id="{5BED05AC-5236-4E6D-B5C3-6DEF3AA16A5D}"/>
                    </a:ext>
                  </a:extLst>
                </p:cNvPr>
                <p:cNvSpPr/>
                <p:nvPr/>
              </p:nvSpPr>
              <p:spPr>
                <a:xfrm>
                  <a:off x="7944895" y="1232953"/>
                  <a:ext cx="610774" cy="399120"/>
                </a:xfrm>
                <a:custGeom>
                  <a:avLst/>
                  <a:gdLst>
                    <a:gd name="connsiteX0" fmla="*/ 604122 w 610774"/>
                    <a:gd name="connsiteY0" fmla="*/ 401841 h 399119"/>
                    <a:gd name="connsiteX1" fmla="*/ 596261 w 610774"/>
                    <a:gd name="connsiteY1" fmla="*/ 393979 h 399119"/>
                    <a:gd name="connsiteX2" fmla="*/ 596261 w 610774"/>
                    <a:gd name="connsiteY2" fmla="*/ 184744 h 399119"/>
                    <a:gd name="connsiteX3" fmla="*/ 305992 w 610774"/>
                    <a:gd name="connsiteY3" fmla="*/ 17235 h 399119"/>
                    <a:gd name="connsiteX4" fmla="*/ 15723 w 610774"/>
                    <a:gd name="connsiteY4" fmla="*/ 184744 h 399119"/>
                    <a:gd name="connsiteX5" fmla="*/ 15723 w 610774"/>
                    <a:gd name="connsiteY5" fmla="*/ 224656 h 399119"/>
                    <a:gd name="connsiteX6" fmla="*/ 7861 w 610774"/>
                    <a:gd name="connsiteY6" fmla="*/ 232517 h 399119"/>
                    <a:gd name="connsiteX7" fmla="*/ 0 w 610774"/>
                    <a:gd name="connsiteY7" fmla="*/ 224656 h 399119"/>
                    <a:gd name="connsiteX8" fmla="*/ 0 w 610774"/>
                    <a:gd name="connsiteY8" fmla="*/ 179906 h 399119"/>
                    <a:gd name="connsiteX9" fmla="*/ 3628 w 610774"/>
                    <a:gd name="connsiteY9" fmla="*/ 173254 h 399119"/>
                    <a:gd name="connsiteX10" fmla="*/ 301759 w 610774"/>
                    <a:gd name="connsiteY10" fmla="*/ 907 h 399119"/>
                    <a:gd name="connsiteX11" fmla="*/ 309620 w 610774"/>
                    <a:gd name="connsiteY11" fmla="*/ 907 h 399119"/>
                    <a:gd name="connsiteX12" fmla="*/ 607751 w 610774"/>
                    <a:gd name="connsiteY12" fmla="*/ 173254 h 399119"/>
                    <a:gd name="connsiteX13" fmla="*/ 611379 w 610774"/>
                    <a:gd name="connsiteY13" fmla="*/ 179906 h 399119"/>
                    <a:gd name="connsiteX14" fmla="*/ 611379 w 610774"/>
                    <a:gd name="connsiteY14" fmla="*/ 393979 h 399119"/>
                    <a:gd name="connsiteX15" fmla="*/ 604122 w 610774"/>
                    <a:gd name="connsiteY15" fmla="*/ 401841 h 39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0774" h="399119">
                      <a:moveTo>
                        <a:pt x="604122" y="401841"/>
                      </a:moveTo>
                      <a:cubicBezTo>
                        <a:pt x="599889" y="401841"/>
                        <a:pt x="596261" y="398213"/>
                        <a:pt x="596261" y="393979"/>
                      </a:cubicBezTo>
                      <a:lnTo>
                        <a:pt x="596261" y="184744"/>
                      </a:lnTo>
                      <a:lnTo>
                        <a:pt x="305992" y="17235"/>
                      </a:lnTo>
                      <a:lnTo>
                        <a:pt x="15723" y="184744"/>
                      </a:lnTo>
                      <a:lnTo>
                        <a:pt x="15723" y="224656"/>
                      </a:lnTo>
                      <a:cubicBezTo>
                        <a:pt x="15723" y="228889"/>
                        <a:pt x="12095" y="232517"/>
                        <a:pt x="7861" y="232517"/>
                      </a:cubicBezTo>
                      <a:cubicBezTo>
                        <a:pt x="3628" y="232517"/>
                        <a:pt x="0" y="228889"/>
                        <a:pt x="0" y="224656"/>
                      </a:cubicBezTo>
                      <a:lnTo>
                        <a:pt x="0" y="179906"/>
                      </a:lnTo>
                      <a:cubicBezTo>
                        <a:pt x="0" y="176883"/>
                        <a:pt x="1209" y="174464"/>
                        <a:pt x="3628" y="173254"/>
                      </a:cubicBezTo>
                      <a:lnTo>
                        <a:pt x="301759" y="907"/>
                      </a:lnTo>
                      <a:cubicBezTo>
                        <a:pt x="304178" y="-302"/>
                        <a:pt x="307201" y="-302"/>
                        <a:pt x="309620" y="907"/>
                      </a:cubicBezTo>
                      <a:lnTo>
                        <a:pt x="607751" y="173254"/>
                      </a:lnTo>
                      <a:cubicBezTo>
                        <a:pt x="610169" y="174464"/>
                        <a:pt x="611379" y="176883"/>
                        <a:pt x="611379" y="179906"/>
                      </a:cubicBezTo>
                      <a:lnTo>
                        <a:pt x="611379" y="393979"/>
                      </a:lnTo>
                      <a:cubicBezTo>
                        <a:pt x="611984" y="398817"/>
                        <a:pt x="608355" y="401841"/>
                        <a:pt x="604122" y="401841"/>
                      </a:cubicBezTo>
                      <a:close/>
                    </a:path>
                  </a:pathLst>
                </a:custGeom>
                <a:solidFill>
                  <a:srgbClr val="55555E"/>
                </a:solidFill>
                <a:ln w="6008" cap="flat">
                  <a:noFill/>
                  <a:prstDash val="solid"/>
                  <a:miter/>
                </a:ln>
              </p:spPr>
              <p:txBody>
                <a:bodyPr rtlCol="0" anchor="ctr"/>
                <a:lstStyle/>
                <a:p>
                  <a:endParaRPr lang="en-IN" sz="1799"/>
                </a:p>
              </p:txBody>
            </p:sp>
            <p:sp>
              <p:nvSpPr>
                <p:cNvPr id="93" name="Freeform: Shape 92">
                  <a:extLst>
                    <a:ext uri="{FF2B5EF4-FFF2-40B4-BE49-F238E27FC236}">
                      <a16:creationId xmlns:a16="http://schemas.microsoft.com/office/drawing/2014/main" id="{A69C540D-0D74-4F9D-9620-037AE780416B}"/>
                    </a:ext>
                  </a:extLst>
                </p:cNvPr>
                <p:cNvSpPr/>
                <p:nvPr/>
              </p:nvSpPr>
              <p:spPr>
                <a:xfrm>
                  <a:off x="7945500" y="1536223"/>
                  <a:ext cx="610774" cy="399120"/>
                </a:xfrm>
                <a:custGeom>
                  <a:avLst/>
                  <a:gdLst>
                    <a:gd name="connsiteX0" fmla="*/ 305387 w 610774"/>
                    <a:gd name="connsiteY0" fmla="*/ 401539 h 399119"/>
                    <a:gd name="connsiteX1" fmla="*/ 301759 w 610774"/>
                    <a:gd name="connsiteY1" fmla="*/ 400329 h 399119"/>
                    <a:gd name="connsiteX2" fmla="*/ 3628 w 610774"/>
                    <a:gd name="connsiteY2" fmla="*/ 227982 h 399119"/>
                    <a:gd name="connsiteX3" fmla="*/ 0 w 610774"/>
                    <a:gd name="connsiteY3" fmla="*/ 221330 h 399119"/>
                    <a:gd name="connsiteX4" fmla="*/ 0 w 610774"/>
                    <a:gd name="connsiteY4" fmla="*/ 7861 h 399119"/>
                    <a:gd name="connsiteX5" fmla="*/ 7861 w 610774"/>
                    <a:gd name="connsiteY5" fmla="*/ 0 h 399119"/>
                    <a:gd name="connsiteX6" fmla="*/ 15723 w 610774"/>
                    <a:gd name="connsiteY6" fmla="*/ 7861 h 399119"/>
                    <a:gd name="connsiteX7" fmla="*/ 15723 w 610774"/>
                    <a:gd name="connsiteY7" fmla="*/ 217097 h 399119"/>
                    <a:gd name="connsiteX8" fmla="*/ 305992 w 610774"/>
                    <a:gd name="connsiteY8" fmla="*/ 384606 h 399119"/>
                    <a:gd name="connsiteX9" fmla="*/ 596261 w 610774"/>
                    <a:gd name="connsiteY9" fmla="*/ 217097 h 399119"/>
                    <a:gd name="connsiteX10" fmla="*/ 596261 w 610774"/>
                    <a:gd name="connsiteY10" fmla="*/ 177185 h 399119"/>
                    <a:gd name="connsiteX11" fmla="*/ 604122 w 610774"/>
                    <a:gd name="connsiteY11" fmla="*/ 169323 h 399119"/>
                    <a:gd name="connsiteX12" fmla="*/ 611984 w 610774"/>
                    <a:gd name="connsiteY12" fmla="*/ 177185 h 399119"/>
                    <a:gd name="connsiteX13" fmla="*/ 611984 w 610774"/>
                    <a:gd name="connsiteY13" fmla="*/ 221935 h 399119"/>
                    <a:gd name="connsiteX14" fmla="*/ 608355 w 610774"/>
                    <a:gd name="connsiteY14" fmla="*/ 228587 h 399119"/>
                    <a:gd name="connsiteX15" fmla="*/ 310225 w 610774"/>
                    <a:gd name="connsiteY15" fmla="*/ 400934 h 399119"/>
                    <a:gd name="connsiteX16" fmla="*/ 305387 w 610774"/>
                    <a:gd name="connsiteY16" fmla="*/ 401539 h 39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0774" h="399119">
                      <a:moveTo>
                        <a:pt x="305387" y="401539"/>
                      </a:moveTo>
                      <a:cubicBezTo>
                        <a:pt x="304178" y="401539"/>
                        <a:pt x="302968" y="400934"/>
                        <a:pt x="301759" y="400329"/>
                      </a:cubicBezTo>
                      <a:lnTo>
                        <a:pt x="3628" y="227982"/>
                      </a:lnTo>
                      <a:cubicBezTo>
                        <a:pt x="1209" y="226773"/>
                        <a:pt x="0" y="224354"/>
                        <a:pt x="0" y="221330"/>
                      </a:cubicBezTo>
                      <a:lnTo>
                        <a:pt x="0" y="7861"/>
                      </a:lnTo>
                      <a:cubicBezTo>
                        <a:pt x="0" y="3628"/>
                        <a:pt x="3628" y="0"/>
                        <a:pt x="7861" y="0"/>
                      </a:cubicBezTo>
                      <a:cubicBezTo>
                        <a:pt x="12095" y="0"/>
                        <a:pt x="15723" y="3628"/>
                        <a:pt x="15723" y="7861"/>
                      </a:cubicBezTo>
                      <a:lnTo>
                        <a:pt x="15723" y="217097"/>
                      </a:lnTo>
                      <a:lnTo>
                        <a:pt x="305992" y="384606"/>
                      </a:lnTo>
                      <a:lnTo>
                        <a:pt x="596261" y="217097"/>
                      </a:lnTo>
                      <a:lnTo>
                        <a:pt x="596261" y="177185"/>
                      </a:lnTo>
                      <a:cubicBezTo>
                        <a:pt x="596261" y="172952"/>
                        <a:pt x="599889" y="169323"/>
                        <a:pt x="604122" y="169323"/>
                      </a:cubicBezTo>
                      <a:cubicBezTo>
                        <a:pt x="608355" y="169323"/>
                        <a:pt x="611984" y="172952"/>
                        <a:pt x="611984" y="177185"/>
                      </a:cubicBezTo>
                      <a:lnTo>
                        <a:pt x="611984" y="221935"/>
                      </a:lnTo>
                      <a:cubicBezTo>
                        <a:pt x="611984" y="224958"/>
                        <a:pt x="610774" y="227377"/>
                        <a:pt x="608355" y="228587"/>
                      </a:cubicBezTo>
                      <a:lnTo>
                        <a:pt x="310225" y="400934"/>
                      </a:lnTo>
                      <a:cubicBezTo>
                        <a:pt x="308411" y="400934"/>
                        <a:pt x="306597" y="401539"/>
                        <a:pt x="305387" y="401539"/>
                      </a:cubicBezTo>
                      <a:close/>
                    </a:path>
                  </a:pathLst>
                </a:custGeom>
                <a:solidFill>
                  <a:srgbClr val="55555E"/>
                </a:solidFill>
                <a:ln w="6008" cap="flat">
                  <a:noFill/>
                  <a:prstDash val="solid"/>
                  <a:miter/>
                </a:ln>
              </p:spPr>
              <p:txBody>
                <a:bodyPr rtlCol="0" anchor="ctr"/>
                <a:lstStyle/>
                <a:p>
                  <a:endParaRPr lang="en-IN" sz="1799"/>
                </a:p>
              </p:txBody>
            </p:sp>
          </p:grpSp>
          <p:grpSp>
            <p:nvGrpSpPr>
              <p:cNvPr id="83" name="Graphic 39">
                <a:extLst>
                  <a:ext uri="{FF2B5EF4-FFF2-40B4-BE49-F238E27FC236}">
                    <a16:creationId xmlns:a16="http://schemas.microsoft.com/office/drawing/2014/main" id="{14A86523-A1A5-47DA-AE02-56C43781E282}"/>
                  </a:ext>
                </a:extLst>
              </p:cNvPr>
              <p:cNvGrpSpPr/>
              <p:nvPr/>
            </p:nvGrpSpPr>
            <p:grpSpPr>
              <a:xfrm>
                <a:off x="7858190" y="1133777"/>
                <a:ext cx="785541" cy="902326"/>
                <a:chOff x="7858190" y="1133777"/>
                <a:chExt cx="785541" cy="902326"/>
              </a:xfrm>
              <a:solidFill>
                <a:srgbClr val="55555E"/>
              </a:solidFill>
            </p:grpSpPr>
            <p:sp>
              <p:nvSpPr>
                <p:cNvPr id="84" name="Freeform: Shape 83">
                  <a:extLst>
                    <a:ext uri="{FF2B5EF4-FFF2-40B4-BE49-F238E27FC236}">
                      <a16:creationId xmlns:a16="http://schemas.microsoft.com/office/drawing/2014/main" id="{E89707EB-EB95-4424-BBDF-ECD0323E3E82}"/>
                    </a:ext>
                  </a:extLst>
                </p:cNvPr>
                <p:cNvSpPr/>
                <p:nvPr/>
              </p:nvSpPr>
              <p:spPr>
                <a:xfrm>
                  <a:off x="7858190" y="1800260"/>
                  <a:ext cx="399120" cy="235843"/>
                </a:xfrm>
                <a:custGeom>
                  <a:avLst/>
                  <a:gdLst>
                    <a:gd name="connsiteX0" fmla="*/ 392697 w 399119"/>
                    <a:gd name="connsiteY0" fmla="*/ 237886 h 235843"/>
                    <a:gd name="connsiteX1" fmla="*/ 389068 w 399119"/>
                    <a:gd name="connsiteY1" fmla="*/ 236677 h 235843"/>
                    <a:gd name="connsiteX2" fmla="*/ 376369 w 399119"/>
                    <a:gd name="connsiteY2" fmla="*/ 229420 h 235843"/>
                    <a:gd name="connsiteX3" fmla="*/ 373345 w 399119"/>
                    <a:gd name="connsiteY3" fmla="*/ 219140 h 235843"/>
                    <a:gd name="connsiteX4" fmla="*/ 383626 w 399119"/>
                    <a:gd name="connsiteY4" fmla="*/ 216116 h 235843"/>
                    <a:gd name="connsiteX5" fmla="*/ 396325 w 399119"/>
                    <a:gd name="connsiteY5" fmla="*/ 223373 h 235843"/>
                    <a:gd name="connsiteX6" fmla="*/ 399349 w 399119"/>
                    <a:gd name="connsiteY6" fmla="*/ 233653 h 235843"/>
                    <a:gd name="connsiteX7" fmla="*/ 392697 w 399119"/>
                    <a:gd name="connsiteY7" fmla="*/ 237886 h 235843"/>
                    <a:gd name="connsiteX8" fmla="*/ 343109 w 399119"/>
                    <a:gd name="connsiteY8" fmla="*/ 208859 h 235843"/>
                    <a:gd name="connsiteX9" fmla="*/ 339481 w 399119"/>
                    <a:gd name="connsiteY9" fmla="*/ 207650 h 235843"/>
                    <a:gd name="connsiteX10" fmla="*/ 301988 w 399119"/>
                    <a:gd name="connsiteY10" fmla="*/ 185880 h 235843"/>
                    <a:gd name="connsiteX11" fmla="*/ 298964 w 399119"/>
                    <a:gd name="connsiteY11" fmla="*/ 175600 h 235843"/>
                    <a:gd name="connsiteX12" fmla="*/ 309244 w 399119"/>
                    <a:gd name="connsiteY12" fmla="*/ 172576 h 235843"/>
                    <a:gd name="connsiteX13" fmla="*/ 346737 w 399119"/>
                    <a:gd name="connsiteY13" fmla="*/ 194346 h 235843"/>
                    <a:gd name="connsiteX14" fmla="*/ 349761 w 399119"/>
                    <a:gd name="connsiteY14" fmla="*/ 204626 h 235843"/>
                    <a:gd name="connsiteX15" fmla="*/ 343109 w 399119"/>
                    <a:gd name="connsiteY15" fmla="*/ 208859 h 235843"/>
                    <a:gd name="connsiteX16" fmla="*/ 268123 w 399119"/>
                    <a:gd name="connsiteY16" fmla="*/ 165924 h 235843"/>
                    <a:gd name="connsiteX17" fmla="*/ 264494 w 399119"/>
                    <a:gd name="connsiteY17" fmla="*/ 164714 h 235843"/>
                    <a:gd name="connsiteX18" fmla="*/ 227001 w 399119"/>
                    <a:gd name="connsiteY18" fmla="*/ 142944 h 235843"/>
                    <a:gd name="connsiteX19" fmla="*/ 223978 w 399119"/>
                    <a:gd name="connsiteY19" fmla="*/ 132664 h 235843"/>
                    <a:gd name="connsiteX20" fmla="*/ 234258 w 399119"/>
                    <a:gd name="connsiteY20" fmla="*/ 129640 h 235843"/>
                    <a:gd name="connsiteX21" fmla="*/ 271751 w 399119"/>
                    <a:gd name="connsiteY21" fmla="*/ 151410 h 235843"/>
                    <a:gd name="connsiteX22" fmla="*/ 274775 w 399119"/>
                    <a:gd name="connsiteY22" fmla="*/ 161691 h 235843"/>
                    <a:gd name="connsiteX23" fmla="*/ 268123 w 399119"/>
                    <a:gd name="connsiteY23" fmla="*/ 165924 h 235843"/>
                    <a:gd name="connsiteX24" fmla="*/ 193741 w 399119"/>
                    <a:gd name="connsiteY24" fmla="*/ 122988 h 235843"/>
                    <a:gd name="connsiteX25" fmla="*/ 190113 w 399119"/>
                    <a:gd name="connsiteY25" fmla="*/ 121779 h 235843"/>
                    <a:gd name="connsiteX26" fmla="*/ 152620 w 399119"/>
                    <a:gd name="connsiteY26" fmla="*/ 100009 h 235843"/>
                    <a:gd name="connsiteX27" fmla="*/ 149596 w 399119"/>
                    <a:gd name="connsiteY27" fmla="*/ 89728 h 235843"/>
                    <a:gd name="connsiteX28" fmla="*/ 159877 w 399119"/>
                    <a:gd name="connsiteY28" fmla="*/ 86705 h 235843"/>
                    <a:gd name="connsiteX29" fmla="*/ 197370 w 399119"/>
                    <a:gd name="connsiteY29" fmla="*/ 108475 h 235843"/>
                    <a:gd name="connsiteX30" fmla="*/ 200393 w 399119"/>
                    <a:gd name="connsiteY30" fmla="*/ 118755 h 235843"/>
                    <a:gd name="connsiteX31" fmla="*/ 193741 w 399119"/>
                    <a:gd name="connsiteY31" fmla="*/ 122988 h 235843"/>
                    <a:gd name="connsiteX32" fmla="*/ 119360 w 399119"/>
                    <a:gd name="connsiteY32" fmla="*/ 80053 h 235843"/>
                    <a:gd name="connsiteX33" fmla="*/ 115732 w 399119"/>
                    <a:gd name="connsiteY33" fmla="*/ 78843 h 235843"/>
                    <a:gd name="connsiteX34" fmla="*/ 78239 w 399119"/>
                    <a:gd name="connsiteY34" fmla="*/ 57073 h 235843"/>
                    <a:gd name="connsiteX35" fmla="*/ 75215 w 399119"/>
                    <a:gd name="connsiteY35" fmla="*/ 46793 h 235843"/>
                    <a:gd name="connsiteX36" fmla="*/ 85495 w 399119"/>
                    <a:gd name="connsiteY36" fmla="*/ 43769 h 235843"/>
                    <a:gd name="connsiteX37" fmla="*/ 122988 w 399119"/>
                    <a:gd name="connsiteY37" fmla="*/ 65539 h 235843"/>
                    <a:gd name="connsiteX38" fmla="*/ 126012 w 399119"/>
                    <a:gd name="connsiteY38" fmla="*/ 75820 h 235843"/>
                    <a:gd name="connsiteX39" fmla="*/ 119360 w 399119"/>
                    <a:gd name="connsiteY39" fmla="*/ 80053 h 235843"/>
                    <a:gd name="connsiteX40" fmla="*/ 44979 w 399119"/>
                    <a:gd name="connsiteY40" fmla="*/ 37117 h 235843"/>
                    <a:gd name="connsiteX41" fmla="*/ 41350 w 399119"/>
                    <a:gd name="connsiteY41" fmla="*/ 35908 h 235843"/>
                    <a:gd name="connsiteX42" fmla="*/ 3857 w 399119"/>
                    <a:gd name="connsiteY42" fmla="*/ 14137 h 235843"/>
                    <a:gd name="connsiteX43" fmla="*/ 833 w 399119"/>
                    <a:gd name="connsiteY43" fmla="*/ 3857 h 235843"/>
                    <a:gd name="connsiteX44" fmla="*/ 11114 w 399119"/>
                    <a:gd name="connsiteY44" fmla="*/ 833 h 235843"/>
                    <a:gd name="connsiteX45" fmla="*/ 48607 w 399119"/>
                    <a:gd name="connsiteY45" fmla="*/ 22604 h 235843"/>
                    <a:gd name="connsiteX46" fmla="*/ 51631 w 399119"/>
                    <a:gd name="connsiteY46" fmla="*/ 32884 h 235843"/>
                    <a:gd name="connsiteX47" fmla="*/ 44979 w 399119"/>
                    <a:gd name="connsiteY47" fmla="*/ 37117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99119" h="235843">
                      <a:moveTo>
                        <a:pt x="392697" y="237886"/>
                      </a:moveTo>
                      <a:cubicBezTo>
                        <a:pt x="391487" y="237886"/>
                        <a:pt x="390278" y="237282"/>
                        <a:pt x="389068" y="236677"/>
                      </a:cubicBezTo>
                      <a:lnTo>
                        <a:pt x="376369" y="229420"/>
                      </a:lnTo>
                      <a:cubicBezTo>
                        <a:pt x="372741" y="227606"/>
                        <a:pt x="371531" y="222768"/>
                        <a:pt x="373345" y="219140"/>
                      </a:cubicBezTo>
                      <a:cubicBezTo>
                        <a:pt x="375159" y="215511"/>
                        <a:pt x="379997" y="214302"/>
                        <a:pt x="383626" y="216116"/>
                      </a:cubicBezTo>
                      <a:lnTo>
                        <a:pt x="396325" y="223373"/>
                      </a:lnTo>
                      <a:cubicBezTo>
                        <a:pt x="399953" y="225187"/>
                        <a:pt x="401163" y="230025"/>
                        <a:pt x="399349" y="233653"/>
                      </a:cubicBezTo>
                      <a:cubicBezTo>
                        <a:pt x="398139" y="236072"/>
                        <a:pt x="395720" y="237886"/>
                        <a:pt x="392697" y="237886"/>
                      </a:cubicBezTo>
                      <a:close/>
                      <a:moveTo>
                        <a:pt x="343109" y="208859"/>
                      </a:moveTo>
                      <a:cubicBezTo>
                        <a:pt x="341899" y="208859"/>
                        <a:pt x="340690" y="208255"/>
                        <a:pt x="339481" y="207650"/>
                      </a:cubicBezTo>
                      <a:lnTo>
                        <a:pt x="301988" y="185880"/>
                      </a:lnTo>
                      <a:cubicBezTo>
                        <a:pt x="298359" y="184066"/>
                        <a:pt x="297150" y="179228"/>
                        <a:pt x="298964" y="175600"/>
                      </a:cubicBezTo>
                      <a:cubicBezTo>
                        <a:pt x="300778" y="171971"/>
                        <a:pt x="305616" y="170762"/>
                        <a:pt x="309244" y="172576"/>
                      </a:cubicBezTo>
                      <a:lnTo>
                        <a:pt x="346737" y="194346"/>
                      </a:lnTo>
                      <a:cubicBezTo>
                        <a:pt x="350366" y="196160"/>
                        <a:pt x="351575" y="200998"/>
                        <a:pt x="349761" y="204626"/>
                      </a:cubicBezTo>
                      <a:cubicBezTo>
                        <a:pt x="347947" y="207650"/>
                        <a:pt x="345528" y="208859"/>
                        <a:pt x="343109" y="208859"/>
                      </a:cubicBezTo>
                      <a:close/>
                      <a:moveTo>
                        <a:pt x="268123" y="165924"/>
                      </a:moveTo>
                      <a:cubicBezTo>
                        <a:pt x="266913" y="165924"/>
                        <a:pt x="265704" y="165319"/>
                        <a:pt x="264494" y="164714"/>
                      </a:cubicBezTo>
                      <a:lnTo>
                        <a:pt x="227001" y="142944"/>
                      </a:lnTo>
                      <a:cubicBezTo>
                        <a:pt x="223373" y="141130"/>
                        <a:pt x="222164" y="136292"/>
                        <a:pt x="223978" y="132664"/>
                      </a:cubicBezTo>
                      <a:cubicBezTo>
                        <a:pt x="225792" y="129036"/>
                        <a:pt x="230630" y="127826"/>
                        <a:pt x="234258" y="129640"/>
                      </a:cubicBezTo>
                      <a:lnTo>
                        <a:pt x="271751" y="151410"/>
                      </a:lnTo>
                      <a:cubicBezTo>
                        <a:pt x="275380" y="153225"/>
                        <a:pt x="276589" y="158062"/>
                        <a:pt x="274775" y="161691"/>
                      </a:cubicBezTo>
                      <a:cubicBezTo>
                        <a:pt x="273565" y="164110"/>
                        <a:pt x="271146" y="165924"/>
                        <a:pt x="268123" y="165924"/>
                      </a:cubicBezTo>
                      <a:close/>
                      <a:moveTo>
                        <a:pt x="193741" y="122988"/>
                      </a:moveTo>
                      <a:cubicBezTo>
                        <a:pt x="192532" y="122988"/>
                        <a:pt x="191322" y="122384"/>
                        <a:pt x="190113" y="121779"/>
                      </a:cubicBezTo>
                      <a:lnTo>
                        <a:pt x="152620" y="100009"/>
                      </a:lnTo>
                      <a:cubicBezTo>
                        <a:pt x="148992" y="98194"/>
                        <a:pt x="147782" y="93357"/>
                        <a:pt x="149596" y="89728"/>
                      </a:cubicBezTo>
                      <a:cubicBezTo>
                        <a:pt x="151411" y="86100"/>
                        <a:pt x="156248" y="84891"/>
                        <a:pt x="159877" y="86705"/>
                      </a:cubicBezTo>
                      <a:lnTo>
                        <a:pt x="197370" y="108475"/>
                      </a:lnTo>
                      <a:cubicBezTo>
                        <a:pt x="200998" y="110289"/>
                        <a:pt x="202208" y="115127"/>
                        <a:pt x="200393" y="118755"/>
                      </a:cubicBezTo>
                      <a:cubicBezTo>
                        <a:pt x="199184" y="121174"/>
                        <a:pt x="196765" y="122988"/>
                        <a:pt x="193741" y="122988"/>
                      </a:cubicBezTo>
                      <a:close/>
                      <a:moveTo>
                        <a:pt x="119360" y="80053"/>
                      </a:moveTo>
                      <a:cubicBezTo>
                        <a:pt x="118151" y="80053"/>
                        <a:pt x="116941" y="79448"/>
                        <a:pt x="115732" y="78843"/>
                      </a:cubicBezTo>
                      <a:lnTo>
                        <a:pt x="78239" y="57073"/>
                      </a:lnTo>
                      <a:cubicBezTo>
                        <a:pt x="74610" y="55259"/>
                        <a:pt x="73401" y="50421"/>
                        <a:pt x="75215" y="46793"/>
                      </a:cubicBezTo>
                      <a:cubicBezTo>
                        <a:pt x="77029" y="43164"/>
                        <a:pt x="81867" y="41955"/>
                        <a:pt x="85495" y="43769"/>
                      </a:cubicBezTo>
                      <a:lnTo>
                        <a:pt x="122988" y="65539"/>
                      </a:lnTo>
                      <a:cubicBezTo>
                        <a:pt x="126617" y="67353"/>
                        <a:pt x="127826" y="72191"/>
                        <a:pt x="126012" y="75820"/>
                      </a:cubicBezTo>
                      <a:cubicBezTo>
                        <a:pt x="124803" y="78238"/>
                        <a:pt x="122384" y="80053"/>
                        <a:pt x="119360" y="80053"/>
                      </a:cubicBezTo>
                      <a:close/>
                      <a:moveTo>
                        <a:pt x="44979" y="37117"/>
                      </a:moveTo>
                      <a:cubicBezTo>
                        <a:pt x="43769" y="37117"/>
                        <a:pt x="42560" y="36512"/>
                        <a:pt x="41350" y="35908"/>
                      </a:cubicBezTo>
                      <a:lnTo>
                        <a:pt x="3857" y="14137"/>
                      </a:lnTo>
                      <a:cubicBezTo>
                        <a:pt x="229" y="12323"/>
                        <a:pt x="-981" y="7485"/>
                        <a:pt x="833" y="3857"/>
                      </a:cubicBezTo>
                      <a:cubicBezTo>
                        <a:pt x="2648" y="229"/>
                        <a:pt x="7485" y="-981"/>
                        <a:pt x="11114" y="833"/>
                      </a:cubicBezTo>
                      <a:lnTo>
                        <a:pt x="48607" y="22604"/>
                      </a:lnTo>
                      <a:cubicBezTo>
                        <a:pt x="52235" y="24418"/>
                        <a:pt x="53445" y="29256"/>
                        <a:pt x="51631" y="32884"/>
                      </a:cubicBezTo>
                      <a:cubicBezTo>
                        <a:pt x="50421" y="35303"/>
                        <a:pt x="48002" y="37117"/>
                        <a:pt x="44979" y="37117"/>
                      </a:cubicBezTo>
                      <a:close/>
                    </a:path>
                  </a:pathLst>
                </a:custGeom>
                <a:solidFill>
                  <a:srgbClr val="55555E"/>
                </a:solidFill>
                <a:ln w="6008" cap="flat">
                  <a:noFill/>
                  <a:prstDash val="solid"/>
                  <a:miter/>
                </a:ln>
              </p:spPr>
              <p:txBody>
                <a:bodyPr rtlCol="0" anchor="ctr"/>
                <a:lstStyle/>
                <a:p>
                  <a:endParaRPr lang="en-IN" sz="1799"/>
                </a:p>
              </p:txBody>
            </p:sp>
            <p:grpSp>
              <p:nvGrpSpPr>
                <p:cNvPr id="85" name="Graphic 39">
                  <a:extLst>
                    <a:ext uri="{FF2B5EF4-FFF2-40B4-BE49-F238E27FC236}">
                      <a16:creationId xmlns:a16="http://schemas.microsoft.com/office/drawing/2014/main" id="{BC9A13E8-C569-4643-ABE6-BBD12E8F89CA}"/>
                    </a:ext>
                  </a:extLst>
                </p:cNvPr>
                <p:cNvGrpSpPr/>
                <p:nvPr/>
              </p:nvGrpSpPr>
              <p:grpSpPr>
                <a:xfrm>
                  <a:off x="8243401" y="1788083"/>
                  <a:ext cx="399120" cy="247938"/>
                  <a:chOff x="8243401" y="1788083"/>
                  <a:chExt cx="399120" cy="247938"/>
                </a:xfrm>
                <a:solidFill>
                  <a:srgbClr val="55555E"/>
                </a:solidFill>
              </p:grpSpPr>
              <p:sp>
                <p:nvSpPr>
                  <p:cNvPr id="90" name="Freeform: Shape 89">
                    <a:extLst>
                      <a:ext uri="{FF2B5EF4-FFF2-40B4-BE49-F238E27FC236}">
                        <a16:creationId xmlns:a16="http://schemas.microsoft.com/office/drawing/2014/main" id="{B846E463-AEF1-4023-B7E6-BE3C2600CFEF}"/>
                      </a:ext>
                    </a:extLst>
                  </p:cNvPr>
                  <p:cNvSpPr/>
                  <p:nvPr/>
                </p:nvSpPr>
                <p:spPr>
                  <a:xfrm>
                    <a:off x="8243401" y="1800864"/>
                    <a:ext cx="399120" cy="235843"/>
                  </a:xfrm>
                  <a:custGeom>
                    <a:avLst/>
                    <a:gdLst>
                      <a:gd name="connsiteX0" fmla="*/ 7485 w 399119"/>
                      <a:gd name="connsiteY0" fmla="*/ 237282 h 235843"/>
                      <a:gd name="connsiteX1" fmla="*/ 833 w 399119"/>
                      <a:gd name="connsiteY1" fmla="*/ 233653 h 235843"/>
                      <a:gd name="connsiteX2" fmla="*/ 3857 w 399119"/>
                      <a:gd name="connsiteY2" fmla="*/ 223373 h 235843"/>
                      <a:gd name="connsiteX3" fmla="*/ 389068 w 399119"/>
                      <a:gd name="connsiteY3" fmla="*/ 833 h 235843"/>
                      <a:gd name="connsiteX4" fmla="*/ 399349 w 399119"/>
                      <a:gd name="connsiteY4" fmla="*/ 3857 h 235843"/>
                      <a:gd name="connsiteX5" fmla="*/ 396325 w 399119"/>
                      <a:gd name="connsiteY5" fmla="*/ 14137 h 235843"/>
                      <a:gd name="connsiteX6" fmla="*/ 11114 w 399119"/>
                      <a:gd name="connsiteY6" fmla="*/ 236677 h 235843"/>
                      <a:gd name="connsiteX7" fmla="*/ 7485 w 399119"/>
                      <a:gd name="connsiteY7" fmla="*/ 23728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119" h="235843">
                        <a:moveTo>
                          <a:pt x="7485" y="237282"/>
                        </a:moveTo>
                        <a:cubicBezTo>
                          <a:pt x="5067" y="237282"/>
                          <a:pt x="2043" y="236072"/>
                          <a:pt x="833" y="233653"/>
                        </a:cubicBezTo>
                        <a:cubicBezTo>
                          <a:pt x="-981" y="230025"/>
                          <a:pt x="229" y="225187"/>
                          <a:pt x="3857" y="223373"/>
                        </a:cubicBezTo>
                        <a:lnTo>
                          <a:pt x="389068" y="833"/>
                        </a:lnTo>
                        <a:cubicBezTo>
                          <a:pt x="392697" y="-981"/>
                          <a:pt x="397534" y="229"/>
                          <a:pt x="399349" y="3857"/>
                        </a:cubicBezTo>
                        <a:cubicBezTo>
                          <a:pt x="401163" y="7485"/>
                          <a:pt x="399953" y="12323"/>
                          <a:pt x="396325" y="14137"/>
                        </a:cubicBezTo>
                        <a:lnTo>
                          <a:pt x="11114" y="236677"/>
                        </a:lnTo>
                        <a:cubicBezTo>
                          <a:pt x="10509" y="236677"/>
                          <a:pt x="8695" y="237282"/>
                          <a:pt x="7485" y="237282"/>
                        </a:cubicBezTo>
                        <a:close/>
                      </a:path>
                    </a:pathLst>
                  </a:custGeom>
                  <a:solidFill>
                    <a:srgbClr val="55555E"/>
                  </a:solidFill>
                  <a:ln w="6008" cap="flat">
                    <a:noFill/>
                    <a:prstDash val="solid"/>
                    <a:miter/>
                  </a:ln>
                </p:spPr>
                <p:txBody>
                  <a:bodyPr rtlCol="0" anchor="ctr"/>
                  <a:lstStyle/>
                  <a:p>
                    <a:endParaRPr lang="en-IN" sz="1799"/>
                  </a:p>
                </p:txBody>
              </p:sp>
              <p:sp>
                <p:nvSpPr>
                  <p:cNvPr id="91" name="Freeform: Shape 90">
                    <a:extLst>
                      <a:ext uri="{FF2B5EF4-FFF2-40B4-BE49-F238E27FC236}">
                        <a16:creationId xmlns:a16="http://schemas.microsoft.com/office/drawing/2014/main" id="{7C88BF31-466D-4F81-8A07-27C3E3EFC5E4}"/>
                      </a:ext>
                    </a:extLst>
                  </p:cNvPr>
                  <p:cNvSpPr/>
                  <p:nvPr/>
                </p:nvSpPr>
                <p:spPr>
                  <a:xfrm>
                    <a:off x="8580756" y="1788083"/>
                    <a:ext cx="60473" cy="72567"/>
                  </a:xfrm>
                  <a:custGeom>
                    <a:avLst/>
                    <a:gdLst>
                      <a:gd name="connsiteX0" fmla="*/ 42642 w 60472"/>
                      <a:gd name="connsiteY0" fmla="*/ 75297 h 72567"/>
                      <a:gd name="connsiteX1" fmla="*/ 40828 w 60472"/>
                      <a:gd name="connsiteY1" fmla="*/ 75297 h 72567"/>
                      <a:gd name="connsiteX2" fmla="*/ 35386 w 60472"/>
                      <a:gd name="connsiteY2" fmla="*/ 66227 h 72567"/>
                      <a:gd name="connsiteX3" fmla="*/ 46271 w 60472"/>
                      <a:gd name="connsiteY3" fmla="*/ 25710 h 72567"/>
                      <a:gd name="connsiteX4" fmla="*/ 5754 w 60472"/>
                      <a:gd name="connsiteY4" fmla="*/ 14825 h 72567"/>
                      <a:gd name="connsiteX5" fmla="*/ 311 w 60472"/>
                      <a:gd name="connsiteY5" fmla="*/ 5754 h 72567"/>
                      <a:gd name="connsiteX6" fmla="*/ 9382 w 60472"/>
                      <a:gd name="connsiteY6" fmla="*/ 311 h 72567"/>
                      <a:gd name="connsiteX7" fmla="*/ 57156 w 60472"/>
                      <a:gd name="connsiteY7" fmla="*/ 13011 h 72567"/>
                      <a:gd name="connsiteX8" fmla="*/ 62598 w 60472"/>
                      <a:gd name="connsiteY8" fmla="*/ 22081 h 72567"/>
                      <a:gd name="connsiteX9" fmla="*/ 49899 w 60472"/>
                      <a:gd name="connsiteY9" fmla="*/ 69855 h 72567"/>
                      <a:gd name="connsiteX10" fmla="*/ 42642 w 60472"/>
                      <a:gd name="connsiteY10" fmla="*/ 75297 h 7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72" h="72567">
                        <a:moveTo>
                          <a:pt x="42642" y="75297"/>
                        </a:moveTo>
                        <a:cubicBezTo>
                          <a:pt x="42037" y="75297"/>
                          <a:pt x="41433" y="75297"/>
                          <a:pt x="40828" y="75297"/>
                        </a:cubicBezTo>
                        <a:cubicBezTo>
                          <a:pt x="36595" y="74088"/>
                          <a:pt x="34176" y="69855"/>
                          <a:pt x="35386" y="66227"/>
                        </a:cubicBezTo>
                        <a:lnTo>
                          <a:pt x="46271" y="25710"/>
                        </a:lnTo>
                        <a:lnTo>
                          <a:pt x="5754" y="14825"/>
                        </a:lnTo>
                        <a:cubicBezTo>
                          <a:pt x="1521" y="13615"/>
                          <a:pt x="-898" y="9382"/>
                          <a:pt x="311" y="5754"/>
                        </a:cubicBezTo>
                        <a:cubicBezTo>
                          <a:pt x="1521" y="1521"/>
                          <a:pt x="5754" y="-898"/>
                          <a:pt x="9382" y="311"/>
                        </a:cubicBezTo>
                        <a:lnTo>
                          <a:pt x="57156" y="13011"/>
                        </a:lnTo>
                        <a:cubicBezTo>
                          <a:pt x="61389" y="14220"/>
                          <a:pt x="63808" y="18453"/>
                          <a:pt x="62598" y="22081"/>
                        </a:cubicBezTo>
                        <a:lnTo>
                          <a:pt x="49899" y="69855"/>
                        </a:lnTo>
                        <a:cubicBezTo>
                          <a:pt x="48689" y="73483"/>
                          <a:pt x="45666" y="75297"/>
                          <a:pt x="42642" y="75297"/>
                        </a:cubicBezTo>
                        <a:close/>
                      </a:path>
                    </a:pathLst>
                  </a:custGeom>
                  <a:solidFill>
                    <a:srgbClr val="55555E"/>
                  </a:solidFill>
                  <a:ln w="6008" cap="flat">
                    <a:noFill/>
                    <a:prstDash val="solid"/>
                    <a:miter/>
                  </a:ln>
                </p:spPr>
                <p:txBody>
                  <a:bodyPr rtlCol="0" anchor="ctr"/>
                  <a:lstStyle/>
                  <a:p>
                    <a:endParaRPr lang="en-IN" sz="1799"/>
                  </a:p>
                </p:txBody>
              </p:sp>
            </p:grpSp>
            <p:sp>
              <p:nvSpPr>
                <p:cNvPr id="86" name="Freeform: Shape 85">
                  <a:extLst>
                    <a:ext uri="{FF2B5EF4-FFF2-40B4-BE49-F238E27FC236}">
                      <a16:creationId xmlns:a16="http://schemas.microsoft.com/office/drawing/2014/main" id="{643D0869-85C6-4EEE-904F-8C617AE4873D}"/>
                    </a:ext>
                  </a:extLst>
                </p:cNvPr>
                <p:cNvSpPr/>
                <p:nvPr/>
              </p:nvSpPr>
              <p:spPr>
                <a:xfrm>
                  <a:off x="8178091" y="1133777"/>
                  <a:ext cx="465640" cy="520065"/>
                </a:xfrm>
                <a:custGeom>
                  <a:avLst/>
                  <a:gdLst>
                    <a:gd name="connsiteX0" fmla="*/ 458007 w 465639"/>
                    <a:gd name="connsiteY0" fmla="*/ 524600 h 520064"/>
                    <a:gd name="connsiteX1" fmla="*/ 450146 w 465639"/>
                    <a:gd name="connsiteY1" fmla="*/ 516739 h 520064"/>
                    <a:gd name="connsiteX2" fmla="*/ 450146 w 465639"/>
                    <a:gd name="connsiteY2" fmla="*/ 233727 h 520064"/>
                    <a:gd name="connsiteX3" fmla="*/ 72796 w 465639"/>
                    <a:gd name="connsiteY3" fmla="*/ 16025 h 520064"/>
                    <a:gd name="connsiteX4" fmla="*/ 11114 w 465639"/>
                    <a:gd name="connsiteY4" fmla="*/ 51704 h 520064"/>
                    <a:gd name="connsiteX5" fmla="*/ 833 w 465639"/>
                    <a:gd name="connsiteY5" fmla="*/ 49285 h 520064"/>
                    <a:gd name="connsiteX6" fmla="*/ 3857 w 465639"/>
                    <a:gd name="connsiteY6" fmla="*/ 39005 h 520064"/>
                    <a:gd name="connsiteX7" fmla="*/ 69772 w 465639"/>
                    <a:gd name="connsiteY7" fmla="*/ 907 h 520064"/>
                    <a:gd name="connsiteX8" fmla="*/ 77634 w 465639"/>
                    <a:gd name="connsiteY8" fmla="*/ 907 h 520064"/>
                    <a:gd name="connsiteX9" fmla="*/ 462845 w 465639"/>
                    <a:gd name="connsiteY9" fmla="*/ 223447 h 520064"/>
                    <a:gd name="connsiteX10" fmla="*/ 466473 w 465639"/>
                    <a:gd name="connsiteY10" fmla="*/ 230098 h 520064"/>
                    <a:gd name="connsiteX11" fmla="*/ 466473 w 465639"/>
                    <a:gd name="connsiteY11" fmla="*/ 517344 h 520064"/>
                    <a:gd name="connsiteX12" fmla="*/ 458007 w 465639"/>
                    <a:gd name="connsiteY12" fmla="*/ 524600 h 52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639" h="520064">
                      <a:moveTo>
                        <a:pt x="458007" y="524600"/>
                      </a:moveTo>
                      <a:cubicBezTo>
                        <a:pt x="453774" y="524600"/>
                        <a:pt x="450146" y="520972"/>
                        <a:pt x="450146" y="516739"/>
                      </a:cubicBezTo>
                      <a:lnTo>
                        <a:pt x="450146" y="233727"/>
                      </a:lnTo>
                      <a:lnTo>
                        <a:pt x="72796" y="16025"/>
                      </a:lnTo>
                      <a:lnTo>
                        <a:pt x="11114" y="51704"/>
                      </a:lnTo>
                      <a:cubicBezTo>
                        <a:pt x="7485" y="54123"/>
                        <a:pt x="2648" y="52914"/>
                        <a:pt x="833" y="49285"/>
                      </a:cubicBezTo>
                      <a:cubicBezTo>
                        <a:pt x="-981" y="45657"/>
                        <a:pt x="229" y="40819"/>
                        <a:pt x="3857" y="39005"/>
                      </a:cubicBezTo>
                      <a:lnTo>
                        <a:pt x="69772" y="907"/>
                      </a:lnTo>
                      <a:cubicBezTo>
                        <a:pt x="72191" y="-302"/>
                        <a:pt x="75215" y="-302"/>
                        <a:pt x="77634" y="907"/>
                      </a:cubicBezTo>
                      <a:lnTo>
                        <a:pt x="462845" y="223447"/>
                      </a:lnTo>
                      <a:cubicBezTo>
                        <a:pt x="465264" y="224656"/>
                        <a:pt x="466473" y="227075"/>
                        <a:pt x="466473" y="230098"/>
                      </a:cubicBezTo>
                      <a:lnTo>
                        <a:pt x="466473" y="517344"/>
                      </a:lnTo>
                      <a:cubicBezTo>
                        <a:pt x="465868" y="521577"/>
                        <a:pt x="462240" y="524600"/>
                        <a:pt x="458007" y="524600"/>
                      </a:cubicBezTo>
                      <a:close/>
                    </a:path>
                  </a:pathLst>
                </a:custGeom>
                <a:solidFill>
                  <a:srgbClr val="55555E"/>
                </a:solidFill>
                <a:ln w="6008" cap="flat">
                  <a:noFill/>
                  <a:prstDash val="solid"/>
                  <a:miter/>
                </a:ln>
              </p:spPr>
              <p:txBody>
                <a:bodyPr rtlCol="0" anchor="ctr"/>
                <a:lstStyle/>
                <a:p>
                  <a:endParaRPr lang="en-IN" sz="1799"/>
                </a:p>
              </p:txBody>
            </p:sp>
            <p:grpSp>
              <p:nvGrpSpPr>
                <p:cNvPr id="87" name="Graphic 39">
                  <a:extLst>
                    <a:ext uri="{FF2B5EF4-FFF2-40B4-BE49-F238E27FC236}">
                      <a16:creationId xmlns:a16="http://schemas.microsoft.com/office/drawing/2014/main" id="{F7C0906A-69C3-43FB-90E4-5808E9D3229D}"/>
                    </a:ext>
                  </a:extLst>
                </p:cNvPr>
                <p:cNvGrpSpPr/>
                <p:nvPr/>
              </p:nvGrpSpPr>
              <p:grpSpPr>
                <a:xfrm>
                  <a:off x="7858419" y="1176713"/>
                  <a:ext cx="290269" cy="634963"/>
                  <a:chOff x="7858419" y="1176713"/>
                  <a:chExt cx="290269" cy="634963"/>
                </a:xfrm>
                <a:solidFill>
                  <a:srgbClr val="55555E"/>
                </a:solidFill>
              </p:grpSpPr>
              <p:sp>
                <p:nvSpPr>
                  <p:cNvPr id="88" name="Freeform: Shape 87">
                    <a:extLst>
                      <a:ext uri="{FF2B5EF4-FFF2-40B4-BE49-F238E27FC236}">
                        <a16:creationId xmlns:a16="http://schemas.microsoft.com/office/drawing/2014/main" id="{7CC14F0C-4E76-4ECA-A5EF-DB6409E6BD2F}"/>
                      </a:ext>
                    </a:extLst>
                  </p:cNvPr>
                  <p:cNvSpPr/>
                  <p:nvPr/>
                </p:nvSpPr>
                <p:spPr>
                  <a:xfrm>
                    <a:off x="7858419" y="1228793"/>
                    <a:ext cx="229796" cy="586585"/>
                  </a:xfrm>
                  <a:custGeom>
                    <a:avLst/>
                    <a:gdLst>
                      <a:gd name="connsiteX0" fmla="*/ 7861 w 229796"/>
                      <a:gd name="connsiteY0" fmla="*/ 586814 h 586584"/>
                      <a:gd name="connsiteX1" fmla="*/ 0 w 229796"/>
                      <a:gd name="connsiteY1" fmla="*/ 578952 h 586584"/>
                      <a:gd name="connsiteX2" fmla="*/ 0 w 229796"/>
                      <a:gd name="connsiteY2" fmla="*/ 134478 h 586584"/>
                      <a:gd name="connsiteX3" fmla="*/ 3628 w 229796"/>
                      <a:gd name="connsiteY3" fmla="*/ 127826 h 586584"/>
                      <a:gd name="connsiteX4" fmla="*/ 223749 w 229796"/>
                      <a:gd name="connsiteY4" fmla="*/ 833 h 586584"/>
                      <a:gd name="connsiteX5" fmla="*/ 234029 w 229796"/>
                      <a:gd name="connsiteY5" fmla="*/ 3857 h 586584"/>
                      <a:gd name="connsiteX6" fmla="*/ 231006 w 229796"/>
                      <a:gd name="connsiteY6" fmla="*/ 14137 h 586584"/>
                      <a:gd name="connsiteX7" fmla="*/ 15118 w 229796"/>
                      <a:gd name="connsiteY7" fmla="*/ 138711 h 586584"/>
                      <a:gd name="connsiteX8" fmla="*/ 15118 w 229796"/>
                      <a:gd name="connsiteY8" fmla="*/ 578952 h 586584"/>
                      <a:gd name="connsiteX9" fmla="*/ 7861 w 229796"/>
                      <a:gd name="connsiteY9" fmla="*/ 586814 h 58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796" h="586584">
                        <a:moveTo>
                          <a:pt x="7861" y="586814"/>
                        </a:moveTo>
                        <a:cubicBezTo>
                          <a:pt x="3628" y="586814"/>
                          <a:pt x="0" y="583185"/>
                          <a:pt x="0" y="578952"/>
                        </a:cubicBezTo>
                        <a:lnTo>
                          <a:pt x="0" y="134478"/>
                        </a:lnTo>
                        <a:cubicBezTo>
                          <a:pt x="0" y="131454"/>
                          <a:pt x="1209" y="129036"/>
                          <a:pt x="3628" y="127826"/>
                        </a:cubicBezTo>
                        <a:lnTo>
                          <a:pt x="223749" y="833"/>
                        </a:lnTo>
                        <a:cubicBezTo>
                          <a:pt x="227377" y="-981"/>
                          <a:pt x="232215" y="229"/>
                          <a:pt x="234029" y="3857"/>
                        </a:cubicBezTo>
                        <a:cubicBezTo>
                          <a:pt x="235844" y="7485"/>
                          <a:pt x="234634" y="12323"/>
                          <a:pt x="231006" y="14137"/>
                        </a:cubicBezTo>
                        <a:lnTo>
                          <a:pt x="15118" y="138711"/>
                        </a:lnTo>
                        <a:lnTo>
                          <a:pt x="15118" y="578952"/>
                        </a:lnTo>
                        <a:cubicBezTo>
                          <a:pt x="15118" y="583185"/>
                          <a:pt x="12095" y="586814"/>
                          <a:pt x="7861" y="586814"/>
                        </a:cubicBezTo>
                        <a:close/>
                      </a:path>
                    </a:pathLst>
                  </a:custGeom>
                  <a:solidFill>
                    <a:srgbClr val="55555E"/>
                  </a:solidFill>
                  <a:ln w="6008" cap="flat">
                    <a:noFill/>
                    <a:prstDash val="solid"/>
                    <a:miter/>
                  </a:ln>
                </p:spPr>
                <p:txBody>
                  <a:bodyPr rtlCol="0" anchor="ctr"/>
                  <a:lstStyle/>
                  <a:p>
                    <a:endParaRPr lang="en-IN" sz="1799"/>
                  </a:p>
                </p:txBody>
              </p:sp>
              <p:sp>
                <p:nvSpPr>
                  <p:cNvPr id="89" name="Freeform: Shape 88">
                    <a:extLst>
                      <a:ext uri="{FF2B5EF4-FFF2-40B4-BE49-F238E27FC236}">
                        <a16:creationId xmlns:a16="http://schemas.microsoft.com/office/drawing/2014/main" id="{4E02BC2C-B2F9-4BD1-A104-C27DCCAACE37}"/>
                      </a:ext>
                    </a:extLst>
                  </p:cNvPr>
                  <p:cNvSpPr/>
                  <p:nvPr/>
                </p:nvSpPr>
                <p:spPr>
                  <a:xfrm>
                    <a:off x="8078540" y="1176713"/>
                    <a:ext cx="72567" cy="78614"/>
                  </a:xfrm>
                  <a:custGeom>
                    <a:avLst/>
                    <a:gdLst>
                      <a:gd name="connsiteX0" fmla="*/ 37493 w 72567"/>
                      <a:gd name="connsiteY0" fmla="*/ 84359 h 78614"/>
                      <a:gd name="connsiteX1" fmla="*/ 33865 w 72567"/>
                      <a:gd name="connsiteY1" fmla="*/ 83150 h 78614"/>
                      <a:gd name="connsiteX2" fmla="*/ 3628 w 72567"/>
                      <a:gd name="connsiteY2" fmla="*/ 66218 h 78614"/>
                      <a:gd name="connsiteX3" fmla="*/ 0 w 72567"/>
                      <a:gd name="connsiteY3" fmla="*/ 59566 h 78614"/>
                      <a:gd name="connsiteX4" fmla="*/ 0 w 72567"/>
                      <a:gd name="connsiteY4" fmla="*/ 25096 h 78614"/>
                      <a:gd name="connsiteX5" fmla="*/ 3628 w 72567"/>
                      <a:gd name="connsiteY5" fmla="*/ 18444 h 78614"/>
                      <a:gd name="connsiteX6" fmla="*/ 33260 w 72567"/>
                      <a:gd name="connsiteY6" fmla="*/ 907 h 78614"/>
                      <a:gd name="connsiteX7" fmla="*/ 41121 w 72567"/>
                      <a:gd name="connsiteY7" fmla="*/ 907 h 78614"/>
                      <a:gd name="connsiteX8" fmla="*/ 70753 w 72567"/>
                      <a:gd name="connsiteY8" fmla="*/ 18444 h 78614"/>
                      <a:gd name="connsiteX9" fmla="*/ 74381 w 72567"/>
                      <a:gd name="connsiteY9" fmla="*/ 25096 h 78614"/>
                      <a:gd name="connsiteX10" fmla="*/ 74381 w 72567"/>
                      <a:gd name="connsiteY10" fmla="*/ 59566 h 78614"/>
                      <a:gd name="connsiteX11" fmla="*/ 70753 w 72567"/>
                      <a:gd name="connsiteY11" fmla="*/ 66218 h 78614"/>
                      <a:gd name="connsiteX12" fmla="*/ 41121 w 72567"/>
                      <a:gd name="connsiteY12" fmla="*/ 83755 h 78614"/>
                      <a:gd name="connsiteX13" fmla="*/ 37493 w 72567"/>
                      <a:gd name="connsiteY13" fmla="*/ 84359 h 78614"/>
                      <a:gd name="connsiteX14" fmla="*/ 15118 w 72567"/>
                      <a:gd name="connsiteY14" fmla="*/ 55332 h 78614"/>
                      <a:gd name="connsiteX15" fmla="*/ 37493 w 72567"/>
                      <a:gd name="connsiteY15" fmla="*/ 68032 h 78614"/>
                      <a:gd name="connsiteX16" fmla="*/ 59868 w 72567"/>
                      <a:gd name="connsiteY16" fmla="*/ 55332 h 78614"/>
                      <a:gd name="connsiteX17" fmla="*/ 59868 w 72567"/>
                      <a:gd name="connsiteY17" fmla="*/ 29329 h 78614"/>
                      <a:gd name="connsiteX18" fmla="*/ 37493 w 72567"/>
                      <a:gd name="connsiteY18" fmla="*/ 16630 h 78614"/>
                      <a:gd name="connsiteX19" fmla="*/ 15118 w 72567"/>
                      <a:gd name="connsiteY19" fmla="*/ 29329 h 78614"/>
                      <a:gd name="connsiteX20" fmla="*/ 15118 w 72567"/>
                      <a:gd name="connsiteY20" fmla="*/ 55332 h 7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67" h="78614">
                        <a:moveTo>
                          <a:pt x="37493" y="84359"/>
                        </a:moveTo>
                        <a:cubicBezTo>
                          <a:pt x="36284" y="84359"/>
                          <a:pt x="35074" y="83755"/>
                          <a:pt x="33865" y="83150"/>
                        </a:cubicBezTo>
                        <a:lnTo>
                          <a:pt x="3628" y="66218"/>
                        </a:lnTo>
                        <a:cubicBezTo>
                          <a:pt x="1209" y="65008"/>
                          <a:pt x="0" y="62589"/>
                          <a:pt x="0" y="59566"/>
                        </a:cubicBezTo>
                        <a:lnTo>
                          <a:pt x="0" y="25096"/>
                        </a:lnTo>
                        <a:cubicBezTo>
                          <a:pt x="0" y="22073"/>
                          <a:pt x="1209" y="19654"/>
                          <a:pt x="3628" y="18444"/>
                        </a:cubicBezTo>
                        <a:lnTo>
                          <a:pt x="33260" y="907"/>
                        </a:lnTo>
                        <a:cubicBezTo>
                          <a:pt x="35679" y="-302"/>
                          <a:pt x="38703" y="-302"/>
                          <a:pt x="41121" y="907"/>
                        </a:cubicBezTo>
                        <a:lnTo>
                          <a:pt x="70753" y="18444"/>
                        </a:lnTo>
                        <a:cubicBezTo>
                          <a:pt x="73172" y="19654"/>
                          <a:pt x="74381" y="22073"/>
                          <a:pt x="74381" y="25096"/>
                        </a:cubicBezTo>
                        <a:lnTo>
                          <a:pt x="74381" y="59566"/>
                        </a:lnTo>
                        <a:cubicBezTo>
                          <a:pt x="74381" y="62589"/>
                          <a:pt x="73172" y="65008"/>
                          <a:pt x="70753" y="66218"/>
                        </a:cubicBezTo>
                        <a:lnTo>
                          <a:pt x="41121" y="83755"/>
                        </a:lnTo>
                        <a:cubicBezTo>
                          <a:pt x="39912" y="84359"/>
                          <a:pt x="38703" y="84359"/>
                          <a:pt x="37493" y="84359"/>
                        </a:cubicBezTo>
                        <a:close/>
                        <a:moveTo>
                          <a:pt x="15118" y="55332"/>
                        </a:moveTo>
                        <a:lnTo>
                          <a:pt x="37493" y="68032"/>
                        </a:lnTo>
                        <a:lnTo>
                          <a:pt x="59868" y="55332"/>
                        </a:lnTo>
                        <a:lnTo>
                          <a:pt x="59868" y="29329"/>
                        </a:lnTo>
                        <a:lnTo>
                          <a:pt x="37493" y="16630"/>
                        </a:lnTo>
                        <a:lnTo>
                          <a:pt x="15118" y="29329"/>
                        </a:lnTo>
                        <a:lnTo>
                          <a:pt x="15118" y="55332"/>
                        </a:lnTo>
                        <a:close/>
                      </a:path>
                    </a:pathLst>
                  </a:custGeom>
                  <a:solidFill>
                    <a:srgbClr val="55555E"/>
                  </a:solidFill>
                  <a:ln w="6008" cap="flat">
                    <a:noFill/>
                    <a:prstDash val="solid"/>
                    <a:miter/>
                  </a:ln>
                </p:spPr>
                <p:txBody>
                  <a:bodyPr rtlCol="0" anchor="ctr"/>
                  <a:lstStyle/>
                  <a:p>
                    <a:endParaRPr lang="en-IN" sz="1799"/>
                  </a:p>
                </p:txBody>
              </p:sp>
            </p:grpSp>
          </p:grpSp>
        </p:grpSp>
      </p:grpSp>
      <p:grpSp>
        <p:nvGrpSpPr>
          <p:cNvPr id="94" name="Graphic 39">
            <a:extLst>
              <a:ext uri="{FF2B5EF4-FFF2-40B4-BE49-F238E27FC236}">
                <a16:creationId xmlns:a16="http://schemas.microsoft.com/office/drawing/2014/main" id="{41D60CAD-CA7F-4112-ABB6-1F94E4C5E9FC}"/>
              </a:ext>
            </a:extLst>
          </p:cNvPr>
          <p:cNvGrpSpPr/>
          <p:nvPr/>
        </p:nvGrpSpPr>
        <p:grpSpPr>
          <a:xfrm>
            <a:off x="7542189" y="3745211"/>
            <a:ext cx="302244" cy="347177"/>
            <a:chOff x="7858190" y="1133777"/>
            <a:chExt cx="785541" cy="902326"/>
          </a:xfrm>
          <a:solidFill>
            <a:schemeClr val="accent1"/>
          </a:solidFill>
        </p:grpSpPr>
        <p:sp>
          <p:nvSpPr>
            <p:cNvPr id="95" name="Freeform: Shape 94">
              <a:extLst>
                <a:ext uri="{FF2B5EF4-FFF2-40B4-BE49-F238E27FC236}">
                  <a16:creationId xmlns:a16="http://schemas.microsoft.com/office/drawing/2014/main" id="{E523B14B-59C8-4D02-B886-A4B14F8D1057}"/>
                </a:ext>
              </a:extLst>
            </p:cNvPr>
            <p:cNvSpPr/>
            <p:nvPr/>
          </p:nvSpPr>
          <p:spPr>
            <a:xfrm>
              <a:off x="7952756" y="1241116"/>
              <a:ext cx="592632" cy="683341"/>
            </a:xfrm>
            <a:custGeom>
              <a:avLst/>
              <a:gdLst>
                <a:gd name="connsiteX0" fmla="*/ 0 w 592632"/>
                <a:gd name="connsiteY0" fmla="*/ 516437 h 683341"/>
                <a:gd name="connsiteX1" fmla="*/ 0 w 592632"/>
                <a:gd name="connsiteY1" fmla="*/ 172347 h 683341"/>
                <a:gd name="connsiteX2" fmla="*/ 298130 w 592632"/>
                <a:gd name="connsiteY2" fmla="*/ 0 h 683341"/>
                <a:gd name="connsiteX3" fmla="*/ 596261 w 592632"/>
                <a:gd name="connsiteY3" fmla="*/ 172347 h 683341"/>
                <a:gd name="connsiteX4" fmla="*/ 596261 w 592632"/>
                <a:gd name="connsiteY4" fmla="*/ 516437 h 683341"/>
                <a:gd name="connsiteX5" fmla="*/ 298130 w 592632"/>
                <a:gd name="connsiteY5" fmla="*/ 688784 h 683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632" h="683341">
                  <a:moveTo>
                    <a:pt x="0" y="516437"/>
                  </a:moveTo>
                  <a:lnTo>
                    <a:pt x="0" y="172347"/>
                  </a:lnTo>
                  <a:lnTo>
                    <a:pt x="298130" y="0"/>
                  </a:lnTo>
                  <a:lnTo>
                    <a:pt x="596261" y="172347"/>
                  </a:lnTo>
                  <a:lnTo>
                    <a:pt x="596261" y="516437"/>
                  </a:lnTo>
                  <a:lnTo>
                    <a:pt x="298130" y="688784"/>
                  </a:lnTo>
                  <a:close/>
                </a:path>
              </a:pathLst>
            </a:custGeom>
            <a:solidFill>
              <a:srgbClr val="FFE600"/>
            </a:solidFill>
            <a:ln w="6008" cap="flat">
              <a:noFill/>
              <a:prstDash val="solid"/>
              <a:miter/>
            </a:ln>
          </p:spPr>
          <p:txBody>
            <a:bodyPr rtlCol="0" anchor="ctr"/>
            <a:lstStyle/>
            <a:p>
              <a:endParaRPr lang="en-IN" sz="1799" dirty="0"/>
            </a:p>
          </p:txBody>
        </p:sp>
        <p:sp>
          <p:nvSpPr>
            <p:cNvPr id="96" name="Freeform: Shape 95">
              <a:extLst>
                <a:ext uri="{FF2B5EF4-FFF2-40B4-BE49-F238E27FC236}">
                  <a16:creationId xmlns:a16="http://schemas.microsoft.com/office/drawing/2014/main" id="{1D8E75C1-F43E-4F85-B12A-879FC30B2B72}"/>
                </a:ext>
              </a:extLst>
            </p:cNvPr>
            <p:cNvSpPr/>
            <p:nvPr/>
          </p:nvSpPr>
          <p:spPr>
            <a:xfrm>
              <a:off x="8178091" y="1299546"/>
              <a:ext cx="48378" cy="30236"/>
            </a:xfrm>
            <a:custGeom>
              <a:avLst/>
              <a:gdLst>
                <a:gd name="connsiteX0" fmla="*/ 7485 w 48378"/>
                <a:gd name="connsiteY0" fmla="*/ 35303 h 30236"/>
                <a:gd name="connsiteX1" fmla="*/ 833 w 48378"/>
                <a:gd name="connsiteY1" fmla="*/ 31675 h 30236"/>
                <a:gd name="connsiteX2" fmla="*/ 3857 w 48378"/>
                <a:gd name="connsiteY2" fmla="*/ 21394 h 30236"/>
                <a:gd name="connsiteX3" fmla="*/ 38931 w 48378"/>
                <a:gd name="connsiteY3" fmla="*/ 833 h 30236"/>
                <a:gd name="connsiteX4" fmla="*/ 49212 w 48378"/>
                <a:gd name="connsiteY4" fmla="*/ 3857 h 30236"/>
                <a:gd name="connsiteX5" fmla="*/ 46188 w 48378"/>
                <a:gd name="connsiteY5" fmla="*/ 14137 h 30236"/>
                <a:gd name="connsiteX6" fmla="*/ 11114 w 48378"/>
                <a:gd name="connsiteY6" fmla="*/ 34698 h 30236"/>
                <a:gd name="connsiteX7" fmla="*/ 7485 w 48378"/>
                <a:gd name="connsiteY7" fmla="*/ 35303 h 30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78" h="30236">
                  <a:moveTo>
                    <a:pt x="7485" y="35303"/>
                  </a:moveTo>
                  <a:cubicBezTo>
                    <a:pt x="5067" y="35303"/>
                    <a:pt x="2043" y="34093"/>
                    <a:pt x="833" y="31675"/>
                  </a:cubicBezTo>
                  <a:cubicBezTo>
                    <a:pt x="-981" y="28046"/>
                    <a:pt x="229" y="23208"/>
                    <a:pt x="3857" y="21394"/>
                  </a:cubicBezTo>
                  <a:lnTo>
                    <a:pt x="38931" y="833"/>
                  </a:lnTo>
                  <a:cubicBezTo>
                    <a:pt x="42560" y="-981"/>
                    <a:pt x="47397" y="229"/>
                    <a:pt x="49212" y="3857"/>
                  </a:cubicBezTo>
                  <a:cubicBezTo>
                    <a:pt x="51026" y="7485"/>
                    <a:pt x="49816" y="12323"/>
                    <a:pt x="46188" y="14137"/>
                  </a:cubicBezTo>
                  <a:lnTo>
                    <a:pt x="11114" y="34698"/>
                  </a:lnTo>
                  <a:cubicBezTo>
                    <a:pt x="9904" y="35303"/>
                    <a:pt x="8695" y="35303"/>
                    <a:pt x="7485" y="35303"/>
                  </a:cubicBezTo>
                  <a:close/>
                </a:path>
              </a:pathLst>
            </a:custGeom>
            <a:solidFill>
              <a:srgbClr val="FFFFFF"/>
            </a:solidFill>
            <a:ln w="6008" cap="flat">
              <a:noFill/>
              <a:prstDash val="solid"/>
              <a:miter/>
            </a:ln>
          </p:spPr>
          <p:txBody>
            <a:bodyPr rtlCol="0" anchor="ctr"/>
            <a:lstStyle/>
            <a:p>
              <a:endParaRPr lang="en-IN" sz="1799"/>
            </a:p>
          </p:txBody>
        </p:sp>
        <p:sp>
          <p:nvSpPr>
            <p:cNvPr id="97" name="Freeform: Shape 96">
              <a:extLst>
                <a:ext uri="{FF2B5EF4-FFF2-40B4-BE49-F238E27FC236}">
                  <a16:creationId xmlns:a16="http://schemas.microsoft.com/office/drawing/2014/main" id="{09CB9AE8-60FD-4116-A8A9-321FFA4DA8FC}"/>
                </a:ext>
              </a:extLst>
            </p:cNvPr>
            <p:cNvSpPr/>
            <p:nvPr/>
          </p:nvSpPr>
          <p:spPr>
            <a:xfrm>
              <a:off x="8039608" y="1332201"/>
              <a:ext cx="126993" cy="78614"/>
            </a:xfrm>
            <a:custGeom>
              <a:avLst/>
              <a:gdLst>
                <a:gd name="connsiteX0" fmla="*/ 7485 w 126992"/>
                <a:gd name="connsiteY0" fmla="*/ 82472 h 78614"/>
                <a:gd name="connsiteX1" fmla="*/ 833 w 126992"/>
                <a:gd name="connsiteY1" fmla="*/ 78843 h 78614"/>
                <a:gd name="connsiteX2" fmla="*/ 3857 w 126992"/>
                <a:gd name="connsiteY2" fmla="*/ 68563 h 78614"/>
                <a:gd name="connsiteX3" fmla="*/ 120569 w 126992"/>
                <a:gd name="connsiteY3" fmla="*/ 833 h 78614"/>
                <a:gd name="connsiteX4" fmla="*/ 130850 w 126992"/>
                <a:gd name="connsiteY4" fmla="*/ 3857 h 78614"/>
                <a:gd name="connsiteX5" fmla="*/ 127826 w 126992"/>
                <a:gd name="connsiteY5" fmla="*/ 14137 h 78614"/>
                <a:gd name="connsiteX6" fmla="*/ 11719 w 126992"/>
                <a:gd name="connsiteY6" fmla="*/ 81262 h 78614"/>
                <a:gd name="connsiteX7" fmla="*/ 7485 w 126992"/>
                <a:gd name="connsiteY7" fmla="*/ 82472 h 7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992" h="78614">
                  <a:moveTo>
                    <a:pt x="7485" y="82472"/>
                  </a:moveTo>
                  <a:cubicBezTo>
                    <a:pt x="5067" y="82472"/>
                    <a:pt x="2043" y="81262"/>
                    <a:pt x="833" y="78843"/>
                  </a:cubicBezTo>
                  <a:cubicBezTo>
                    <a:pt x="-981" y="75215"/>
                    <a:pt x="229" y="70377"/>
                    <a:pt x="3857" y="68563"/>
                  </a:cubicBezTo>
                  <a:lnTo>
                    <a:pt x="120569" y="833"/>
                  </a:lnTo>
                  <a:cubicBezTo>
                    <a:pt x="124198" y="-981"/>
                    <a:pt x="129036" y="229"/>
                    <a:pt x="130850" y="3857"/>
                  </a:cubicBezTo>
                  <a:cubicBezTo>
                    <a:pt x="132664" y="7485"/>
                    <a:pt x="131455" y="12323"/>
                    <a:pt x="127826" y="14137"/>
                  </a:cubicBezTo>
                  <a:lnTo>
                    <a:pt x="11719" y="81262"/>
                  </a:lnTo>
                  <a:cubicBezTo>
                    <a:pt x="10509" y="82472"/>
                    <a:pt x="9300" y="82472"/>
                    <a:pt x="7485" y="82472"/>
                  </a:cubicBezTo>
                  <a:close/>
                </a:path>
              </a:pathLst>
            </a:custGeom>
            <a:solidFill>
              <a:srgbClr val="FFFFFF"/>
            </a:solidFill>
            <a:ln w="6008" cap="flat">
              <a:noFill/>
              <a:prstDash val="solid"/>
              <a:miter/>
            </a:ln>
          </p:spPr>
          <p:txBody>
            <a:bodyPr rtlCol="0" anchor="ctr"/>
            <a:lstStyle/>
            <a:p>
              <a:endParaRPr lang="en-IN" sz="1799"/>
            </a:p>
          </p:txBody>
        </p:sp>
        <p:grpSp>
          <p:nvGrpSpPr>
            <p:cNvPr id="98" name="Graphic 39">
              <a:extLst>
                <a:ext uri="{FF2B5EF4-FFF2-40B4-BE49-F238E27FC236}">
                  <a16:creationId xmlns:a16="http://schemas.microsoft.com/office/drawing/2014/main" id="{D48BA199-BF8D-402D-AB4F-4E3C55B2507E}"/>
                </a:ext>
              </a:extLst>
            </p:cNvPr>
            <p:cNvGrpSpPr/>
            <p:nvPr/>
          </p:nvGrpSpPr>
          <p:grpSpPr>
            <a:xfrm>
              <a:off x="7858190" y="1133777"/>
              <a:ext cx="785541" cy="902326"/>
              <a:chOff x="7858190" y="1133777"/>
              <a:chExt cx="785541" cy="902326"/>
            </a:xfrm>
            <a:solidFill>
              <a:srgbClr val="55555E"/>
            </a:solidFill>
          </p:grpSpPr>
          <p:grpSp>
            <p:nvGrpSpPr>
              <p:cNvPr id="99" name="Graphic 39">
                <a:extLst>
                  <a:ext uri="{FF2B5EF4-FFF2-40B4-BE49-F238E27FC236}">
                    <a16:creationId xmlns:a16="http://schemas.microsoft.com/office/drawing/2014/main" id="{64DA330E-093D-4BA5-8091-C9D1B79C5630}"/>
                  </a:ext>
                </a:extLst>
              </p:cNvPr>
              <p:cNvGrpSpPr/>
              <p:nvPr/>
            </p:nvGrpSpPr>
            <p:grpSpPr>
              <a:xfrm>
                <a:off x="7944895" y="1232953"/>
                <a:ext cx="610774" cy="701483"/>
                <a:chOff x="7944895" y="1232953"/>
                <a:chExt cx="610774" cy="701483"/>
              </a:xfrm>
              <a:solidFill>
                <a:srgbClr val="55555E"/>
              </a:solidFill>
            </p:grpSpPr>
            <p:sp>
              <p:nvSpPr>
                <p:cNvPr id="109" name="Freeform: Shape 108">
                  <a:extLst>
                    <a:ext uri="{FF2B5EF4-FFF2-40B4-BE49-F238E27FC236}">
                      <a16:creationId xmlns:a16="http://schemas.microsoft.com/office/drawing/2014/main" id="{3B84F026-FB0F-4E5D-8B41-E50ABAEC062F}"/>
                    </a:ext>
                  </a:extLst>
                </p:cNvPr>
                <p:cNvSpPr/>
                <p:nvPr/>
              </p:nvSpPr>
              <p:spPr>
                <a:xfrm>
                  <a:off x="7944895" y="1232953"/>
                  <a:ext cx="610774" cy="399120"/>
                </a:xfrm>
                <a:custGeom>
                  <a:avLst/>
                  <a:gdLst>
                    <a:gd name="connsiteX0" fmla="*/ 604122 w 610774"/>
                    <a:gd name="connsiteY0" fmla="*/ 401841 h 399119"/>
                    <a:gd name="connsiteX1" fmla="*/ 596261 w 610774"/>
                    <a:gd name="connsiteY1" fmla="*/ 393979 h 399119"/>
                    <a:gd name="connsiteX2" fmla="*/ 596261 w 610774"/>
                    <a:gd name="connsiteY2" fmla="*/ 184744 h 399119"/>
                    <a:gd name="connsiteX3" fmla="*/ 305992 w 610774"/>
                    <a:gd name="connsiteY3" fmla="*/ 17235 h 399119"/>
                    <a:gd name="connsiteX4" fmla="*/ 15723 w 610774"/>
                    <a:gd name="connsiteY4" fmla="*/ 184744 h 399119"/>
                    <a:gd name="connsiteX5" fmla="*/ 15723 w 610774"/>
                    <a:gd name="connsiteY5" fmla="*/ 224656 h 399119"/>
                    <a:gd name="connsiteX6" fmla="*/ 7861 w 610774"/>
                    <a:gd name="connsiteY6" fmla="*/ 232517 h 399119"/>
                    <a:gd name="connsiteX7" fmla="*/ 0 w 610774"/>
                    <a:gd name="connsiteY7" fmla="*/ 224656 h 399119"/>
                    <a:gd name="connsiteX8" fmla="*/ 0 w 610774"/>
                    <a:gd name="connsiteY8" fmla="*/ 179906 h 399119"/>
                    <a:gd name="connsiteX9" fmla="*/ 3628 w 610774"/>
                    <a:gd name="connsiteY9" fmla="*/ 173254 h 399119"/>
                    <a:gd name="connsiteX10" fmla="*/ 301759 w 610774"/>
                    <a:gd name="connsiteY10" fmla="*/ 907 h 399119"/>
                    <a:gd name="connsiteX11" fmla="*/ 309620 w 610774"/>
                    <a:gd name="connsiteY11" fmla="*/ 907 h 399119"/>
                    <a:gd name="connsiteX12" fmla="*/ 607751 w 610774"/>
                    <a:gd name="connsiteY12" fmla="*/ 173254 h 399119"/>
                    <a:gd name="connsiteX13" fmla="*/ 611379 w 610774"/>
                    <a:gd name="connsiteY13" fmla="*/ 179906 h 399119"/>
                    <a:gd name="connsiteX14" fmla="*/ 611379 w 610774"/>
                    <a:gd name="connsiteY14" fmla="*/ 393979 h 399119"/>
                    <a:gd name="connsiteX15" fmla="*/ 604122 w 610774"/>
                    <a:gd name="connsiteY15" fmla="*/ 401841 h 39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10774" h="399119">
                      <a:moveTo>
                        <a:pt x="604122" y="401841"/>
                      </a:moveTo>
                      <a:cubicBezTo>
                        <a:pt x="599889" y="401841"/>
                        <a:pt x="596261" y="398213"/>
                        <a:pt x="596261" y="393979"/>
                      </a:cubicBezTo>
                      <a:lnTo>
                        <a:pt x="596261" y="184744"/>
                      </a:lnTo>
                      <a:lnTo>
                        <a:pt x="305992" y="17235"/>
                      </a:lnTo>
                      <a:lnTo>
                        <a:pt x="15723" y="184744"/>
                      </a:lnTo>
                      <a:lnTo>
                        <a:pt x="15723" y="224656"/>
                      </a:lnTo>
                      <a:cubicBezTo>
                        <a:pt x="15723" y="228889"/>
                        <a:pt x="12095" y="232517"/>
                        <a:pt x="7861" y="232517"/>
                      </a:cubicBezTo>
                      <a:cubicBezTo>
                        <a:pt x="3628" y="232517"/>
                        <a:pt x="0" y="228889"/>
                        <a:pt x="0" y="224656"/>
                      </a:cubicBezTo>
                      <a:lnTo>
                        <a:pt x="0" y="179906"/>
                      </a:lnTo>
                      <a:cubicBezTo>
                        <a:pt x="0" y="176883"/>
                        <a:pt x="1209" y="174464"/>
                        <a:pt x="3628" y="173254"/>
                      </a:cubicBezTo>
                      <a:lnTo>
                        <a:pt x="301759" y="907"/>
                      </a:lnTo>
                      <a:cubicBezTo>
                        <a:pt x="304178" y="-302"/>
                        <a:pt x="307201" y="-302"/>
                        <a:pt x="309620" y="907"/>
                      </a:cubicBezTo>
                      <a:lnTo>
                        <a:pt x="607751" y="173254"/>
                      </a:lnTo>
                      <a:cubicBezTo>
                        <a:pt x="610169" y="174464"/>
                        <a:pt x="611379" y="176883"/>
                        <a:pt x="611379" y="179906"/>
                      </a:cubicBezTo>
                      <a:lnTo>
                        <a:pt x="611379" y="393979"/>
                      </a:lnTo>
                      <a:cubicBezTo>
                        <a:pt x="611984" y="398817"/>
                        <a:pt x="608355" y="401841"/>
                        <a:pt x="604122" y="401841"/>
                      </a:cubicBezTo>
                      <a:close/>
                    </a:path>
                  </a:pathLst>
                </a:custGeom>
                <a:solidFill>
                  <a:srgbClr val="55555E"/>
                </a:solidFill>
                <a:ln w="6008" cap="flat">
                  <a:noFill/>
                  <a:prstDash val="solid"/>
                  <a:miter/>
                </a:ln>
              </p:spPr>
              <p:txBody>
                <a:bodyPr rtlCol="0" anchor="ctr"/>
                <a:lstStyle/>
                <a:p>
                  <a:endParaRPr lang="en-IN" sz="1799"/>
                </a:p>
              </p:txBody>
            </p:sp>
            <p:sp>
              <p:nvSpPr>
                <p:cNvPr id="110" name="Freeform: Shape 109">
                  <a:extLst>
                    <a:ext uri="{FF2B5EF4-FFF2-40B4-BE49-F238E27FC236}">
                      <a16:creationId xmlns:a16="http://schemas.microsoft.com/office/drawing/2014/main" id="{6E39FD9B-F82A-44AE-80F8-C448EA2DBA9B}"/>
                    </a:ext>
                  </a:extLst>
                </p:cNvPr>
                <p:cNvSpPr/>
                <p:nvPr/>
              </p:nvSpPr>
              <p:spPr>
                <a:xfrm>
                  <a:off x="7945500" y="1536223"/>
                  <a:ext cx="610774" cy="399120"/>
                </a:xfrm>
                <a:custGeom>
                  <a:avLst/>
                  <a:gdLst>
                    <a:gd name="connsiteX0" fmla="*/ 305387 w 610774"/>
                    <a:gd name="connsiteY0" fmla="*/ 401539 h 399119"/>
                    <a:gd name="connsiteX1" fmla="*/ 301759 w 610774"/>
                    <a:gd name="connsiteY1" fmla="*/ 400329 h 399119"/>
                    <a:gd name="connsiteX2" fmla="*/ 3628 w 610774"/>
                    <a:gd name="connsiteY2" fmla="*/ 227982 h 399119"/>
                    <a:gd name="connsiteX3" fmla="*/ 0 w 610774"/>
                    <a:gd name="connsiteY3" fmla="*/ 221330 h 399119"/>
                    <a:gd name="connsiteX4" fmla="*/ 0 w 610774"/>
                    <a:gd name="connsiteY4" fmla="*/ 7861 h 399119"/>
                    <a:gd name="connsiteX5" fmla="*/ 7861 w 610774"/>
                    <a:gd name="connsiteY5" fmla="*/ 0 h 399119"/>
                    <a:gd name="connsiteX6" fmla="*/ 15723 w 610774"/>
                    <a:gd name="connsiteY6" fmla="*/ 7861 h 399119"/>
                    <a:gd name="connsiteX7" fmla="*/ 15723 w 610774"/>
                    <a:gd name="connsiteY7" fmla="*/ 217097 h 399119"/>
                    <a:gd name="connsiteX8" fmla="*/ 305992 w 610774"/>
                    <a:gd name="connsiteY8" fmla="*/ 384606 h 399119"/>
                    <a:gd name="connsiteX9" fmla="*/ 596261 w 610774"/>
                    <a:gd name="connsiteY9" fmla="*/ 217097 h 399119"/>
                    <a:gd name="connsiteX10" fmla="*/ 596261 w 610774"/>
                    <a:gd name="connsiteY10" fmla="*/ 177185 h 399119"/>
                    <a:gd name="connsiteX11" fmla="*/ 604122 w 610774"/>
                    <a:gd name="connsiteY11" fmla="*/ 169323 h 399119"/>
                    <a:gd name="connsiteX12" fmla="*/ 611984 w 610774"/>
                    <a:gd name="connsiteY12" fmla="*/ 177185 h 399119"/>
                    <a:gd name="connsiteX13" fmla="*/ 611984 w 610774"/>
                    <a:gd name="connsiteY13" fmla="*/ 221935 h 399119"/>
                    <a:gd name="connsiteX14" fmla="*/ 608355 w 610774"/>
                    <a:gd name="connsiteY14" fmla="*/ 228587 h 399119"/>
                    <a:gd name="connsiteX15" fmla="*/ 310225 w 610774"/>
                    <a:gd name="connsiteY15" fmla="*/ 400934 h 399119"/>
                    <a:gd name="connsiteX16" fmla="*/ 305387 w 610774"/>
                    <a:gd name="connsiteY16" fmla="*/ 401539 h 399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10774" h="399119">
                      <a:moveTo>
                        <a:pt x="305387" y="401539"/>
                      </a:moveTo>
                      <a:cubicBezTo>
                        <a:pt x="304178" y="401539"/>
                        <a:pt x="302968" y="400934"/>
                        <a:pt x="301759" y="400329"/>
                      </a:cubicBezTo>
                      <a:lnTo>
                        <a:pt x="3628" y="227982"/>
                      </a:lnTo>
                      <a:cubicBezTo>
                        <a:pt x="1209" y="226773"/>
                        <a:pt x="0" y="224354"/>
                        <a:pt x="0" y="221330"/>
                      </a:cubicBezTo>
                      <a:lnTo>
                        <a:pt x="0" y="7861"/>
                      </a:lnTo>
                      <a:cubicBezTo>
                        <a:pt x="0" y="3628"/>
                        <a:pt x="3628" y="0"/>
                        <a:pt x="7861" y="0"/>
                      </a:cubicBezTo>
                      <a:cubicBezTo>
                        <a:pt x="12095" y="0"/>
                        <a:pt x="15723" y="3628"/>
                        <a:pt x="15723" y="7861"/>
                      </a:cubicBezTo>
                      <a:lnTo>
                        <a:pt x="15723" y="217097"/>
                      </a:lnTo>
                      <a:lnTo>
                        <a:pt x="305992" y="384606"/>
                      </a:lnTo>
                      <a:lnTo>
                        <a:pt x="596261" y="217097"/>
                      </a:lnTo>
                      <a:lnTo>
                        <a:pt x="596261" y="177185"/>
                      </a:lnTo>
                      <a:cubicBezTo>
                        <a:pt x="596261" y="172952"/>
                        <a:pt x="599889" y="169323"/>
                        <a:pt x="604122" y="169323"/>
                      </a:cubicBezTo>
                      <a:cubicBezTo>
                        <a:pt x="608355" y="169323"/>
                        <a:pt x="611984" y="172952"/>
                        <a:pt x="611984" y="177185"/>
                      </a:cubicBezTo>
                      <a:lnTo>
                        <a:pt x="611984" y="221935"/>
                      </a:lnTo>
                      <a:cubicBezTo>
                        <a:pt x="611984" y="224958"/>
                        <a:pt x="610774" y="227377"/>
                        <a:pt x="608355" y="228587"/>
                      </a:cubicBezTo>
                      <a:lnTo>
                        <a:pt x="310225" y="400934"/>
                      </a:lnTo>
                      <a:cubicBezTo>
                        <a:pt x="308411" y="400934"/>
                        <a:pt x="306597" y="401539"/>
                        <a:pt x="305387" y="401539"/>
                      </a:cubicBezTo>
                      <a:close/>
                    </a:path>
                  </a:pathLst>
                </a:custGeom>
                <a:solidFill>
                  <a:srgbClr val="55555E"/>
                </a:solidFill>
                <a:ln w="6008" cap="flat">
                  <a:noFill/>
                  <a:prstDash val="solid"/>
                  <a:miter/>
                </a:ln>
              </p:spPr>
              <p:txBody>
                <a:bodyPr rtlCol="0" anchor="ctr"/>
                <a:lstStyle/>
                <a:p>
                  <a:endParaRPr lang="en-IN" sz="1799"/>
                </a:p>
              </p:txBody>
            </p:sp>
          </p:grpSp>
          <p:grpSp>
            <p:nvGrpSpPr>
              <p:cNvPr id="100" name="Graphic 39">
                <a:extLst>
                  <a:ext uri="{FF2B5EF4-FFF2-40B4-BE49-F238E27FC236}">
                    <a16:creationId xmlns:a16="http://schemas.microsoft.com/office/drawing/2014/main" id="{654B45E2-8167-4FA7-AF5E-567E289C7C43}"/>
                  </a:ext>
                </a:extLst>
              </p:cNvPr>
              <p:cNvGrpSpPr/>
              <p:nvPr/>
            </p:nvGrpSpPr>
            <p:grpSpPr>
              <a:xfrm>
                <a:off x="7858190" y="1133777"/>
                <a:ext cx="785541" cy="902326"/>
                <a:chOff x="7858190" y="1133777"/>
                <a:chExt cx="785541" cy="902326"/>
              </a:xfrm>
              <a:solidFill>
                <a:srgbClr val="55555E"/>
              </a:solidFill>
            </p:grpSpPr>
            <p:sp>
              <p:nvSpPr>
                <p:cNvPr id="101" name="Freeform: Shape 100">
                  <a:extLst>
                    <a:ext uri="{FF2B5EF4-FFF2-40B4-BE49-F238E27FC236}">
                      <a16:creationId xmlns:a16="http://schemas.microsoft.com/office/drawing/2014/main" id="{ACDC1418-E48E-416E-8BAD-CD3FD22EAA45}"/>
                    </a:ext>
                  </a:extLst>
                </p:cNvPr>
                <p:cNvSpPr/>
                <p:nvPr/>
              </p:nvSpPr>
              <p:spPr>
                <a:xfrm>
                  <a:off x="7858190" y="1800260"/>
                  <a:ext cx="399120" cy="235843"/>
                </a:xfrm>
                <a:custGeom>
                  <a:avLst/>
                  <a:gdLst>
                    <a:gd name="connsiteX0" fmla="*/ 392697 w 399119"/>
                    <a:gd name="connsiteY0" fmla="*/ 237886 h 235843"/>
                    <a:gd name="connsiteX1" fmla="*/ 389068 w 399119"/>
                    <a:gd name="connsiteY1" fmla="*/ 236677 h 235843"/>
                    <a:gd name="connsiteX2" fmla="*/ 376369 w 399119"/>
                    <a:gd name="connsiteY2" fmla="*/ 229420 h 235843"/>
                    <a:gd name="connsiteX3" fmla="*/ 373345 w 399119"/>
                    <a:gd name="connsiteY3" fmla="*/ 219140 h 235843"/>
                    <a:gd name="connsiteX4" fmla="*/ 383626 w 399119"/>
                    <a:gd name="connsiteY4" fmla="*/ 216116 h 235843"/>
                    <a:gd name="connsiteX5" fmla="*/ 396325 w 399119"/>
                    <a:gd name="connsiteY5" fmla="*/ 223373 h 235843"/>
                    <a:gd name="connsiteX6" fmla="*/ 399349 w 399119"/>
                    <a:gd name="connsiteY6" fmla="*/ 233653 h 235843"/>
                    <a:gd name="connsiteX7" fmla="*/ 392697 w 399119"/>
                    <a:gd name="connsiteY7" fmla="*/ 237886 h 235843"/>
                    <a:gd name="connsiteX8" fmla="*/ 343109 w 399119"/>
                    <a:gd name="connsiteY8" fmla="*/ 208859 h 235843"/>
                    <a:gd name="connsiteX9" fmla="*/ 339481 w 399119"/>
                    <a:gd name="connsiteY9" fmla="*/ 207650 h 235843"/>
                    <a:gd name="connsiteX10" fmla="*/ 301988 w 399119"/>
                    <a:gd name="connsiteY10" fmla="*/ 185880 h 235843"/>
                    <a:gd name="connsiteX11" fmla="*/ 298964 w 399119"/>
                    <a:gd name="connsiteY11" fmla="*/ 175600 h 235843"/>
                    <a:gd name="connsiteX12" fmla="*/ 309244 w 399119"/>
                    <a:gd name="connsiteY12" fmla="*/ 172576 h 235843"/>
                    <a:gd name="connsiteX13" fmla="*/ 346737 w 399119"/>
                    <a:gd name="connsiteY13" fmla="*/ 194346 h 235843"/>
                    <a:gd name="connsiteX14" fmla="*/ 349761 w 399119"/>
                    <a:gd name="connsiteY14" fmla="*/ 204626 h 235843"/>
                    <a:gd name="connsiteX15" fmla="*/ 343109 w 399119"/>
                    <a:gd name="connsiteY15" fmla="*/ 208859 h 235843"/>
                    <a:gd name="connsiteX16" fmla="*/ 268123 w 399119"/>
                    <a:gd name="connsiteY16" fmla="*/ 165924 h 235843"/>
                    <a:gd name="connsiteX17" fmla="*/ 264494 w 399119"/>
                    <a:gd name="connsiteY17" fmla="*/ 164714 h 235843"/>
                    <a:gd name="connsiteX18" fmla="*/ 227001 w 399119"/>
                    <a:gd name="connsiteY18" fmla="*/ 142944 h 235843"/>
                    <a:gd name="connsiteX19" fmla="*/ 223978 w 399119"/>
                    <a:gd name="connsiteY19" fmla="*/ 132664 h 235843"/>
                    <a:gd name="connsiteX20" fmla="*/ 234258 w 399119"/>
                    <a:gd name="connsiteY20" fmla="*/ 129640 h 235843"/>
                    <a:gd name="connsiteX21" fmla="*/ 271751 w 399119"/>
                    <a:gd name="connsiteY21" fmla="*/ 151410 h 235843"/>
                    <a:gd name="connsiteX22" fmla="*/ 274775 w 399119"/>
                    <a:gd name="connsiteY22" fmla="*/ 161691 h 235843"/>
                    <a:gd name="connsiteX23" fmla="*/ 268123 w 399119"/>
                    <a:gd name="connsiteY23" fmla="*/ 165924 h 235843"/>
                    <a:gd name="connsiteX24" fmla="*/ 193741 w 399119"/>
                    <a:gd name="connsiteY24" fmla="*/ 122988 h 235843"/>
                    <a:gd name="connsiteX25" fmla="*/ 190113 w 399119"/>
                    <a:gd name="connsiteY25" fmla="*/ 121779 h 235843"/>
                    <a:gd name="connsiteX26" fmla="*/ 152620 w 399119"/>
                    <a:gd name="connsiteY26" fmla="*/ 100009 h 235843"/>
                    <a:gd name="connsiteX27" fmla="*/ 149596 w 399119"/>
                    <a:gd name="connsiteY27" fmla="*/ 89728 h 235843"/>
                    <a:gd name="connsiteX28" fmla="*/ 159877 w 399119"/>
                    <a:gd name="connsiteY28" fmla="*/ 86705 h 235843"/>
                    <a:gd name="connsiteX29" fmla="*/ 197370 w 399119"/>
                    <a:gd name="connsiteY29" fmla="*/ 108475 h 235843"/>
                    <a:gd name="connsiteX30" fmla="*/ 200393 w 399119"/>
                    <a:gd name="connsiteY30" fmla="*/ 118755 h 235843"/>
                    <a:gd name="connsiteX31" fmla="*/ 193741 w 399119"/>
                    <a:gd name="connsiteY31" fmla="*/ 122988 h 235843"/>
                    <a:gd name="connsiteX32" fmla="*/ 119360 w 399119"/>
                    <a:gd name="connsiteY32" fmla="*/ 80053 h 235843"/>
                    <a:gd name="connsiteX33" fmla="*/ 115732 w 399119"/>
                    <a:gd name="connsiteY33" fmla="*/ 78843 h 235843"/>
                    <a:gd name="connsiteX34" fmla="*/ 78239 w 399119"/>
                    <a:gd name="connsiteY34" fmla="*/ 57073 h 235843"/>
                    <a:gd name="connsiteX35" fmla="*/ 75215 w 399119"/>
                    <a:gd name="connsiteY35" fmla="*/ 46793 h 235843"/>
                    <a:gd name="connsiteX36" fmla="*/ 85495 w 399119"/>
                    <a:gd name="connsiteY36" fmla="*/ 43769 h 235843"/>
                    <a:gd name="connsiteX37" fmla="*/ 122988 w 399119"/>
                    <a:gd name="connsiteY37" fmla="*/ 65539 h 235843"/>
                    <a:gd name="connsiteX38" fmla="*/ 126012 w 399119"/>
                    <a:gd name="connsiteY38" fmla="*/ 75820 h 235843"/>
                    <a:gd name="connsiteX39" fmla="*/ 119360 w 399119"/>
                    <a:gd name="connsiteY39" fmla="*/ 80053 h 235843"/>
                    <a:gd name="connsiteX40" fmla="*/ 44979 w 399119"/>
                    <a:gd name="connsiteY40" fmla="*/ 37117 h 235843"/>
                    <a:gd name="connsiteX41" fmla="*/ 41350 w 399119"/>
                    <a:gd name="connsiteY41" fmla="*/ 35908 h 235843"/>
                    <a:gd name="connsiteX42" fmla="*/ 3857 w 399119"/>
                    <a:gd name="connsiteY42" fmla="*/ 14137 h 235843"/>
                    <a:gd name="connsiteX43" fmla="*/ 833 w 399119"/>
                    <a:gd name="connsiteY43" fmla="*/ 3857 h 235843"/>
                    <a:gd name="connsiteX44" fmla="*/ 11114 w 399119"/>
                    <a:gd name="connsiteY44" fmla="*/ 833 h 235843"/>
                    <a:gd name="connsiteX45" fmla="*/ 48607 w 399119"/>
                    <a:gd name="connsiteY45" fmla="*/ 22604 h 235843"/>
                    <a:gd name="connsiteX46" fmla="*/ 51631 w 399119"/>
                    <a:gd name="connsiteY46" fmla="*/ 32884 h 235843"/>
                    <a:gd name="connsiteX47" fmla="*/ 44979 w 399119"/>
                    <a:gd name="connsiteY47" fmla="*/ 37117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99119" h="235843">
                      <a:moveTo>
                        <a:pt x="392697" y="237886"/>
                      </a:moveTo>
                      <a:cubicBezTo>
                        <a:pt x="391487" y="237886"/>
                        <a:pt x="390278" y="237282"/>
                        <a:pt x="389068" y="236677"/>
                      </a:cubicBezTo>
                      <a:lnTo>
                        <a:pt x="376369" y="229420"/>
                      </a:lnTo>
                      <a:cubicBezTo>
                        <a:pt x="372741" y="227606"/>
                        <a:pt x="371531" y="222768"/>
                        <a:pt x="373345" y="219140"/>
                      </a:cubicBezTo>
                      <a:cubicBezTo>
                        <a:pt x="375159" y="215511"/>
                        <a:pt x="379997" y="214302"/>
                        <a:pt x="383626" y="216116"/>
                      </a:cubicBezTo>
                      <a:lnTo>
                        <a:pt x="396325" y="223373"/>
                      </a:lnTo>
                      <a:cubicBezTo>
                        <a:pt x="399953" y="225187"/>
                        <a:pt x="401163" y="230025"/>
                        <a:pt x="399349" y="233653"/>
                      </a:cubicBezTo>
                      <a:cubicBezTo>
                        <a:pt x="398139" y="236072"/>
                        <a:pt x="395720" y="237886"/>
                        <a:pt x="392697" y="237886"/>
                      </a:cubicBezTo>
                      <a:close/>
                      <a:moveTo>
                        <a:pt x="343109" y="208859"/>
                      </a:moveTo>
                      <a:cubicBezTo>
                        <a:pt x="341899" y="208859"/>
                        <a:pt x="340690" y="208255"/>
                        <a:pt x="339481" y="207650"/>
                      </a:cubicBezTo>
                      <a:lnTo>
                        <a:pt x="301988" y="185880"/>
                      </a:lnTo>
                      <a:cubicBezTo>
                        <a:pt x="298359" y="184066"/>
                        <a:pt x="297150" y="179228"/>
                        <a:pt x="298964" y="175600"/>
                      </a:cubicBezTo>
                      <a:cubicBezTo>
                        <a:pt x="300778" y="171971"/>
                        <a:pt x="305616" y="170762"/>
                        <a:pt x="309244" y="172576"/>
                      </a:cubicBezTo>
                      <a:lnTo>
                        <a:pt x="346737" y="194346"/>
                      </a:lnTo>
                      <a:cubicBezTo>
                        <a:pt x="350366" y="196160"/>
                        <a:pt x="351575" y="200998"/>
                        <a:pt x="349761" y="204626"/>
                      </a:cubicBezTo>
                      <a:cubicBezTo>
                        <a:pt x="347947" y="207650"/>
                        <a:pt x="345528" y="208859"/>
                        <a:pt x="343109" y="208859"/>
                      </a:cubicBezTo>
                      <a:close/>
                      <a:moveTo>
                        <a:pt x="268123" y="165924"/>
                      </a:moveTo>
                      <a:cubicBezTo>
                        <a:pt x="266913" y="165924"/>
                        <a:pt x="265704" y="165319"/>
                        <a:pt x="264494" y="164714"/>
                      </a:cubicBezTo>
                      <a:lnTo>
                        <a:pt x="227001" y="142944"/>
                      </a:lnTo>
                      <a:cubicBezTo>
                        <a:pt x="223373" y="141130"/>
                        <a:pt x="222164" y="136292"/>
                        <a:pt x="223978" y="132664"/>
                      </a:cubicBezTo>
                      <a:cubicBezTo>
                        <a:pt x="225792" y="129036"/>
                        <a:pt x="230630" y="127826"/>
                        <a:pt x="234258" y="129640"/>
                      </a:cubicBezTo>
                      <a:lnTo>
                        <a:pt x="271751" y="151410"/>
                      </a:lnTo>
                      <a:cubicBezTo>
                        <a:pt x="275380" y="153225"/>
                        <a:pt x="276589" y="158062"/>
                        <a:pt x="274775" y="161691"/>
                      </a:cubicBezTo>
                      <a:cubicBezTo>
                        <a:pt x="273565" y="164110"/>
                        <a:pt x="271146" y="165924"/>
                        <a:pt x="268123" y="165924"/>
                      </a:cubicBezTo>
                      <a:close/>
                      <a:moveTo>
                        <a:pt x="193741" y="122988"/>
                      </a:moveTo>
                      <a:cubicBezTo>
                        <a:pt x="192532" y="122988"/>
                        <a:pt x="191322" y="122384"/>
                        <a:pt x="190113" y="121779"/>
                      </a:cubicBezTo>
                      <a:lnTo>
                        <a:pt x="152620" y="100009"/>
                      </a:lnTo>
                      <a:cubicBezTo>
                        <a:pt x="148992" y="98194"/>
                        <a:pt x="147782" y="93357"/>
                        <a:pt x="149596" y="89728"/>
                      </a:cubicBezTo>
                      <a:cubicBezTo>
                        <a:pt x="151411" y="86100"/>
                        <a:pt x="156248" y="84891"/>
                        <a:pt x="159877" y="86705"/>
                      </a:cubicBezTo>
                      <a:lnTo>
                        <a:pt x="197370" y="108475"/>
                      </a:lnTo>
                      <a:cubicBezTo>
                        <a:pt x="200998" y="110289"/>
                        <a:pt x="202208" y="115127"/>
                        <a:pt x="200393" y="118755"/>
                      </a:cubicBezTo>
                      <a:cubicBezTo>
                        <a:pt x="199184" y="121174"/>
                        <a:pt x="196765" y="122988"/>
                        <a:pt x="193741" y="122988"/>
                      </a:cubicBezTo>
                      <a:close/>
                      <a:moveTo>
                        <a:pt x="119360" y="80053"/>
                      </a:moveTo>
                      <a:cubicBezTo>
                        <a:pt x="118151" y="80053"/>
                        <a:pt x="116941" y="79448"/>
                        <a:pt x="115732" y="78843"/>
                      </a:cubicBezTo>
                      <a:lnTo>
                        <a:pt x="78239" y="57073"/>
                      </a:lnTo>
                      <a:cubicBezTo>
                        <a:pt x="74610" y="55259"/>
                        <a:pt x="73401" y="50421"/>
                        <a:pt x="75215" y="46793"/>
                      </a:cubicBezTo>
                      <a:cubicBezTo>
                        <a:pt x="77029" y="43164"/>
                        <a:pt x="81867" y="41955"/>
                        <a:pt x="85495" y="43769"/>
                      </a:cubicBezTo>
                      <a:lnTo>
                        <a:pt x="122988" y="65539"/>
                      </a:lnTo>
                      <a:cubicBezTo>
                        <a:pt x="126617" y="67353"/>
                        <a:pt x="127826" y="72191"/>
                        <a:pt x="126012" y="75820"/>
                      </a:cubicBezTo>
                      <a:cubicBezTo>
                        <a:pt x="124803" y="78238"/>
                        <a:pt x="122384" y="80053"/>
                        <a:pt x="119360" y="80053"/>
                      </a:cubicBezTo>
                      <a:close/>
                      <a:moveTo>
                        <a:pt x="44979" y="37117"/>
                      </a:moveTo>
                      <a:cubicBezTo>
                        <a:pt x="43769" y="37117"/>
                        <a:pt x="42560" y="36512"/>
                        <a:pt x="41350" y="35908"/>
                      </a:cubicBezTo>
                      <a:lnTo>
                        <a:pt x="3857" y="14137"/>
                      </a:lnTo>
                      <a:cubicBezTo>
                        <a:pt x="229" y="12323"/>
                        <a:pt x="-981" y="7485"/>
                        <a:pt x="833" y="3857"/>
                      </a:cubicBezTo>
                      <a:cubicBezTo>
                        <a:pt x="2648" y="229"/>
                        <a:pt x="7485" y="-981"/>
                        <a:pt x="11114" y="833"/>
                      </a:cubicBezTo>
                      <a:lnTo>
                        <a:pt x="48607" y="22604"/>
                      </a:lnTo>
                      <a:cubicBezTo>
                        <a:pt x="52235" y="24418"/>
                        <a:pt x="53445" y="29256"/>
                        <a:pt x="51631" y="32884"/>
                      </a:cubicBezTo>
                      <a:cubicBezTo>
                        <a:pt x="50421" y="35303"/>
                        <a:pt x="48002" y="37117"/>
                        <a:pt x="44979" y="37117"/>
                      </a:cubicBezTo>
                      <a:close/>
                    </a:path>
                  </a:pathLst>
                </a:custGeom>
                <a:solidFill>
                  <a:srgbClr val="55555E"/>
                </a:solidFill>
                <a:ln w="6008" cap="flat">
                  <a:noFill/>
                  <a:prstDash val="solid"/>
                  <a:miter/>
                </a:ln>
              </p:spPr>
              <p:txBody>
                <a:bodyPr rtlCol="0" anchor="ctr"/>
                <a:lstStyle/>
                <a:p>
                  <a:endParaRPr lang="en-IN" sz="1799"/>
                </a:p>
              </p:txBody>
            </p:sp>
            <p:grpSp>
              <p:nvGrpSpPr>
                <p:cNvPr id="102" name="Graphic 39">
                  <a:extLst>
                    <a:ext uri="{FF2B5EF4-FFF2-40B4-BE49-F238E27FC236}">
                      <a16:creationId xmlns:a16="http://schemas.microsoft.com/office/drawing/2014/main" id="{6C2A0FCB-0AF2-4AAB-AF00-099ABF516D7D}"/>
                    </a:ext>
                  </a:extLst>
                </p:cNvPr>
                <p:cNvGrpSpPr/>
                <p:nvPr/>
              </p:nvGrpSpPr>
              <p:grpSpPr>
                <a:xfrm>
                  <a:off x="8243401" y="1788083"/>
                  <a:ext cx="399120" cy="247938"/>
                  <a:chOff x="8243401" y="1788083"/>
                  <a:chExt cx="399120" cy="247938"/>
                </a:xfrm>
                <a:solidFill>
                  <a:srgbClr val="55555E"/>
                </a:solidFill>
              </p:grpSpPr>
              <p:sp>
                <p:nvSpPr>
                  <p:cNvPr id="107" name="Freeform: Shape 106">
                    <a:extLst>
                      <a:ext uri="{FF2B5EF4-FFF2-40B4-BE49-F238E27FC236}">
                        <a16:creationId xmlns:a16="http://schemas.microsoft.com/office/drawing/2014/main" id="{48198DB7-9D07-4DA5-90A7-CD4C198986A0}"/>
                      </a:ext>
                    </a:extLst>
                  </p:cNvPr>
                  <p:cNvSpPr/>
                  <p:nvPr/>
                </p:nvSpPr>
                <p:spPr>
                  <a:xfrm>
                    <a:off x="8243401" y="1800864"/>
                    <a:ext cx="399120" cy="235843"/>
                  </a:xfrm>
                  <a:custGeom>
                    <a:avLst/>
                    <a:gdLst>
                      <a:gd name="connsiteX0" fmla="*/ 7485 w 399119"/>
                      <a:gd name="connsiteY0" fmla="*/ 237282 h 235843"/>
                      <a:gd name="connsiteX1" fmla="*/ 833 w 399119"/>
                      <a:gd name="connsiteY1" fmla="*/ 233653 h 235843"/>
                      <a:gd name="connsiteX2" fmla="*/ 3857 w 399119"/>
                      <a:gd name="connsiteY2" fmla="*/ 223373 h 235843"/>
                      <a:gd name="connsiteX3" fmla="*/ 389068 w 399119"/>
                      <a:gd name="connsiteY3" fmla="*/ 833 h 235843"/>
                      <a:gd name="connsiteX4" fmla="*/ 399349 w 399119"/>
                      <a:gd name="connsiteY4" fmla="*/ 3857 h 235843"/>
                      <a:gd name="connsiteX5" fmla="*/ 396325 w 399119"/>
                      <a:gd name="connsiteY5" fmla="*/ 14137 h 235843"/>
                      <a:gd name="connsiteX6" fmla="*/ 11114 w 399119"/>
                      <a:gd name="connsiteY6" fmla="*/ 236677 h 235843"/>
                      <a:gd name="connsiteX7" fmla="*/ 7485 w 399119"/>
                      <a:gd name="connsiteY7" fmla="*/ 237282 h 235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119" h="235843">
                        <a:moveTo>
                          <a:pt x="7485" y="237282"/>
                        </a:moveTo>
                        <a:cubicBezTo>
                          <a:pt x="5067" y="237282"/>
                          <a:pt x="2043" y="236072"/>
                          <a:pt x="833" y="233653"/>
                        </a:cubicBezTo>
                        <a:cubicBezTo>
                          <a:pt x="-981" y="230025"/>
                          <a:pt x="229" y="225187"/>
                          <a:pt x="3857" y="223373"/>
                        </a:cubicBezTo>
                        <a:lnTo>
                          <a:pt x="389068" y="833"/>
                        </a:lnTo>
                        <a:cubicBezTo>
                          <a:pt x="392697" y="-981"/>
                          <a:pt x="397534" y="229"/>
                          <a:pt x="399349" y="3857"/>
                        </a:cubicBezTo>
                        <a:cubicBezTo>
                          <a:pt x="401163" y="7485"/>
                          <a:pt x="399953" y="12323"/>
                          <a:pt x="396325" y="14137"/>
                        </a:cubicBezTo>
                        <a:lnTo>
                          <a:pt x="11114" y="236677"/>
                        </a:lnTo>
                        <a:cubicBezTo>
                          <a:pt x="10509" y="236677"/>
                          <a:pt x="8695" y="237282"/>
                          <a:pt x="7485" y="237282"/>
                        </a:cubicBezTo>
                        <a:close/>
                      </a:path>
                    </a:pathLst>
                  </a:custGeom>
                  <a:solidFill>
                    <a:srgbClr val="55555E"/>
                  </a:solidFill>
                  <a:ln w="6008" cap="flat">
                    <a:noFill/>
                    <a:prstDash val="solid"/>
                    <a:miter/>
                  </a:ln>
                </p:spPr>
                <p:txBody>
                  <a:bodyPr rtlCol="0" anchor="ctr"/>
                  <a:lstStyle/>
                  <a:p>
                    <a:endParaRPr lang="en-IN" sz="1799"/>
                  </a:p>
                </p:txBody>
              </p:sp>
              <p:sp>
                <p:nvSpPr>
                  <p:cNvPr id="108" name="Freeform: Shape 107">
                    <a:extLst>
                      <a:ext uri="{FF2B5EF4-FFF2-40B4-BE49-F238E27FC236}">
                        <a16:creationId xmlns:a16="http://schemas.microsoft.com/office/drawing/2014/main" id="{123FD281-403F-4489-9ED5-EEC78346488C}"/>
                      </a:ext>
                    </a:extLst>
                  </p:cNvPr>
                  <p:cNvSpPr/>
                  <p:nvPr/>
                </p:nvSpPr>
                <p:spPr>
                  <a:xfrm>
                    <a:off x="8580756" y="1788083"/>
                    <a:ext cx="60473" cy="72567"/>
                  </a:xfrm>
                  <a:custGeom>
                    <a:avLst/>
                    <a:gdLst>
                      <a:gd name="connsiteX0" fmla="*/ 42642 w 60472"/>
                      <a:gd name="connsiteY0" fmla="*/ 75297 h 72567"/>
                      <a:gd name="connsiteX1" fmla="*/ 40828 w 60472"/>
                      <a:gd name="connsiteY1" fmla="*/ 75297 h 72567"/>
                      <a:gd name="connsiteX2" fmla="*/ 35386 w 60472"/>
                      <a:gd name="connsiteY2" fmla="*/ 66227 h 72567"/>
                      <a:gd name="connsiteX3" fmla="*/ 46271 w 60472"/>
                      <a:gd name="connsiteY3" fmla="*/ 25710 h 72567"/>
                      <a:gd name="connsiteX4" fmla="*/ 5754 w 60472"/>
                      <a:gd name="connsiteY4" fmla="*/ 14825 h 72567"/>
                      <a:gd name="connsiteX5" fmla="*/ 311 w 60472"/>
                      <a:gd name="connsiteY5" fmla="*/ 5754 h 72567"/>
                      <a:gd name="connsiteX6" fmla="*/ 9382 w 60472"/>
                      <a:gd name="connsiteY6" fmla="*/ 311 h 72567"/>
                      <a:gd name="connsiteX7" fmla="*/ 57156 w 60472"/>
                      <a:gd name="connsiteY7" fmla="*/ 13011 h 72567"/>
                      <a:gd name="connsiteX8" fmla="*/ 62598 w 60472"/>
                      <a:gd name="connsiteY8" fmla="*/ 22081 h 72567"/>
                      <a:gd name="connsiteX9" fmla="*/ 49899 w 60472"/>
                      <a:gd name="connsiteY9" fmla="*/ 69855 h 72567"/>
                      <a:gd name="connsiteX10" fmla="*/ 42642 w 60472"/>
                      <a:gd name="connsiteY10" fmla="*/ 75297 h 7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472" h="72567">
                        <a:moveTo>
                          <a:pt x="42642" y="75297"/>
                        </a:moveTo>
                        <a:cubicBezTo>
                          <a:pt x="42037" y="75297"/>
                          <a:pt x="41433" y="75297"/>
                          <a:pt x="40828" y="75297"/>
                        </a:cubicBezTo>
                        <a:cubicBezTo>
                          <a:pt x="36595" y="74088"/>
                          <a:pt x="34176" y="69855"/>
                          <a:pt x="35386" y="66227"/>
                        </a:cubicBezTo>
                        <a:lnTo>
                          <a:pt x="46271" y="25710"/>
                        </a:lnTo>
                        <a:lnTo>
                          <a:pt x="5754" y="14825"/>
                        </a:lnTo>
                        <a:cubicBezTo>
                          <a:pt x="1521" y="13615"/>
                          <a:pt x="-898" y="9382"/>
                          <a:pt x="311" y="5754"/>
                        </a:cubicBezTo>
                        <a:cubicBezTo>
                          <a:pt x="1521" y="1521"/>
                          <a:pt x="5754" y="-898"/>
                          <a:pt x="9382" y="311"/>
                        </a:cubicBezTo>
                        <a:lnTo>
                          <a:pt x="57156" y="13011"/>
                        </a:lnTo>
                        <a:cubicBezTo>
                          <a:pt x="61389" y="14220"/>
                          <a:pt x="63808" y="18453"/>
                          <a:pt x="62598" y="22081"/>
                        </a:cubicBezTo>
                        <a:lnTo>
                          <a:pt x="49899" y="69855"/>
                        </a:lnTo>
                        <a:cubicBezTo>
                          <a:pt x="48689" y="73483"/>
                          <a:pt x="45666" y="75297"/>
                          <a:pt x="42642" y="75297"/>
                        </a:cubicBezTo>
                        <a:close/>
                      </a:path>
                    </a:pathLst>
                  </a:custGeom>
                  <a:solidFill>
                    <a:srgbClr val="55555E"/>
                  </a:solidFill>
                  <a:ln w="6008" cap="flat">
                    <a:noFill/>
                    <a:prstDash val="solid"/>
                    <a:miter/>
                  </a:ln>
                </p:spPr>
                <p:txBody>
                  <a:bodyPr rtlCol="0" anchor="ctr"/>
                  <a:lstStyle/>
                  <a:p>
                    <a:endParaRPr lang="en-IN" sz="1799"/>
                  </a:p>
                </p:txBody>
              </p:sp>
            </p:grpSp>
            <p:sp>
              <p:nvSpPr>
                <p:cNvPr id="103" name="Freeform: Shape 102">
                  <a:extLst>
                    <a:ext uri="{FF2B5EF4-FFF2-40B4-BE49-F238E27FC236}">
                      <a16:creationId xmlns:a16="http://schemas.microsoft.com/office/drawing/2014/main" id="{25E4C273-2E62-46B6-B382-2A224680F165}"/>
                    </a:ext>
                  </a:extLst>
                </p:cNvPr>
                <p:cNvSpPr/>
                <p:nvPr/>
              </p:nvSpPr>
              <p:spPr>
                <a:xfrm>
                  <a:off x="8178091" y="1133777"/>
                  <a:ext cx="465640" cy="520065"/>
                </a:xfrm>
                <a:custGeom>
                  <a:avLst/>
                  <a:gdLst>
                    <a:gd name="connsiteX0" fmla="*/ 458007 w 465639"/>
                    <a:gd name="connsiteY0" fmla="*/ 524600 h 520064"/>
                    <a:gd name="connsiteX1" fmla="*/ 450146 w 465639"/>
                    <a:gd name="connsiteY1" fmla="*/ 516739 h 520064"/>
                    <a:gd name="connsiteX2" fmla="*/ 450146 w 465639"/>
                    <a:gd name="connsiteY2" fmla="*/ 233727 h 520064"/>
                    <a:gd name="connsiteX3" fmla="*/ 72796 w 465639"/>
                    <a:gd name="connsiteY3" fmla="*/ 16025 h 520064"/>
                    <a:gd name="connsiteX4" fmla="*/ 11114 w 465639"/>
                    <a:gd name="connsiteY4" fmla="*/ 51704 h 520064"/>
                    <a:gd name="connsiteX5" fmla="*/ 833 w 465639"/>
                    <a:gd name="connsiteY5" fmla="*/ 49285 h 520064"/>
                    <a:gd name="connsiteX6" fmla="*/ 3857 w 465639"/>
                    <a:gd name="connsiteY6" fmla="*/ 39005 h 520064"/>
                    <a:gd name="connsiteX7" fmla="*/ 69772 w 465639"/>
                    <a:gd name="connsiteY7" fmla="*/ 907 h 520064"/>
                    <a:gd name="connsiteX8" fmla="*/ 77634 w 465639"/>
                    <a:gd name="connsiteY8" fmla="*/ 907 h 520064"/>
                    <a:gd name="connsiteX9" fmla="*/ 462845 w 465639"/>
                    <a:gd name="connsiteY9" fmla="*/ 223447 h 520064"/>
                    <a:gd name="connsiteX10" fmla="*/ 466473 w 465639"/>
                    <a:gd name="connsiteY10" fmla="*/ 230098 h 520064"/>
                    <a:gd name="connsiteX11" fmla="*/ 466473 w 465639"/>
                    <a:gd name="connsiteY11" fmla="*/ 517344 h 520064"/>
                    <a:gd name="connsiteX12" fmla="*/ 458007 w 465639"/>
                    <a:gd name="connsiteY12" fmla="*/ 524600 h 52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65639" h="520064">
                      <a:moveTo>
                        <a:pt x="458007" y="524600"/>
                      </a:moveTo>
                      <a:cubicBezTo>
                        <a:pt x="453774" y="524600"/>
                        <a:pt x="450146" y="520972"/>
                        <a:pt x="450146" y="516739"/>
                      </a:cubicBezTo>
                      <a:lnTo>
                        <a:pt x="450146" y="233727"/>
                      </a:lnTo>
                      <a:lnTo>
                        <a:pt x="72796" y="16025"/>
                      </a:lnTo>
                      <a:lnTo>
                        <a:pt x="11114" y="51704"/>
                      </a:lnTo>
                      <a:cubicBezTo>
                        <a:pt x="7485" y="54123"/>
                        <a:pt x="2648" y="52914"/>
                        <a:pt x="833" y="49285"/>
                      </a:cubicBezTo>
                      <a:cubicBezTo>
                        <a:pt x="-981" y="45657"/>
                        <a:pt x="229" y="40819"/>
                        <a:pt x="3857" y="39005"/>
                      </a:cubicBezTo>
                      <a:lnTo>
                        <a:pt x="69772" y="907"/>
                      </a:lnTo>
                      <a:cubicBezTo>
                        <a:pt x="72191" y="-302"/>
                        <a:pt x="75215" y="-302"/>
                        <a:pt x="77634" y="907"/>
                      </a:cubicBezTo>
                      <a:lnTo>
                        <a:pt x="462845" y="223447"/>
                      </a:lnTo>
                      <a:cubicBezTo>
                        <a:pt x="465264" y="224656"/>
                        <a:pt x="466473" y="227075"/>
                        <a:pt x="466473" y="230098"/>
                      </a:cubicBezTo>
                      <a:lnTo>
                        <a:pt x="466473" y="517344"/>
                      </a:lnTo>
                      <a:cubicBezTo>
                        <a:pt x="465868" y="521577"/>
                        <a:pt x="462240" y="524600"/>
                        <a:pt x="458007" y="524600"/>
                      </a:cubicBezTo>
                      <a:close/>
                    </a:path>
                  </a:pathLst>
                </a:custGeom>
                <a:solidFill>
                  <a:srgbClr val="55555E"/>
                </a:solidFill>
                <a:ln w="6008" cap="flat">
                  <a:noFill/>
                  <a:prstDash val="solid"/>
                  <a:miter/>
                </a:ln>
              </p:spPr>
              <p:txBody>
                <a:bodyPr rtlCol="0" anchor="ctr"/>
                <a:lstStyle/>
                <a:p>
                  <a:endParaRPr lang="en-IN" sz="1799"/>
                </a:p>
              </p:txBody>
            </p:sp>
            <p:grpSp>
              <p:nvGrpSpPr>
                <p:cNvPr id="104" name="Graphic 39">
                  <a:extLst>
                    <a:ext uri="{FF2B5EF4-FFF2-40B4-BE49-F238E27FC236}">
                      <a16:creationId xmlns:a16="http://schemas.microsoft.com/office/drawing/2014/main" id="{774FD277-A718-4BD8-B6AF-5CC4AB9CD52E}"/>
                    </a:ext>
                  </a:extLst>
                </p:cNvPr>
                <p:cNvGrpSpPr/>
                <p:nvPr/>
              </p:nvGrpSpPr>
              <p:grpSpPr>
                <a:xfrm>
                  <a:off x="7858419" y="1176713"/>
                  <a:ext cx="290269" cy="634963"/>
                  <a:chOff x="7858419" y="1176713"/>
                  <a:chExt cx="290269" cy="634963"/>
                </a:xfrm>
                <a:solidFill>
                  <a:srgbClr val="55555E"/>
                </a:solidFill>
              </p:grpSpPr>
              <p:sp>
                <p:nvSpPr>
                  <p:cNvPr id="105" name="Freeform: Shape 104">
                    <a:extLst>
                      <a:ext uri="{FF2B5EF4-FFF2-40B4-BE49-F238E27FC236}">
                        <a16:creationId xmlns:a16="http://schemas.microsoft.com/office/drawing/2014/main" id="{D6DB76EF-3D19-4EE4-B397-9EAF6194F2A7}"/>
                      </a:ext>
                    </a:extLst>
                  </p:cNvPr>
                  <p:cNvSpPr/>
                  <p:nvPr/>
                </p:nvSpPr>
                <p:spPr>
                  <a:xfrm>
                    <a:off x="7858419" y="1228793"/>
                    <a:ext cx="229796" cy="586585"/>
                  </a:xfrm>
                  <a:custGeom>
                    <a:avLst/>
                    <a:gdLst>
                      <a:gd name="connsiteX0" fmla="*/ 7861 w 229796"/>
                      <a:gd name="connsiteY0" fmla="*/ 586814 h 586584"/>
                      <a:gd name="connsiteX1" fmla="*/ 0 w 229796"/>
                      <a:gd name="connsiteY1" fmla="*/ 578952 h 586584"/>
                      <a:gd name="connsiteX2" fmla="*/ 0 w 229796"/>
                      <a:gd name="connsiteY2" fmla="*/ 134478 h 586584"/>
                      <a:gd name="connsiteX3" fmla="*/ 3628 w 229796"/>
                      <a:gd name="connsiteY3" fmla="*/ 127826 h 586584"/>
                      <a:gd name="connsiteX4" fmla="*/ 223749 w 229796"/>
                      <a:gd name="connsiteY4" fmla="*/ 833 h 586584"/>
                      <a:gd name="connsiteX5" fmla="*/ 234029 w 229796"/>
                      <a:gd name="connsiteY5" fmla="*/ 3857 h 586584"/>
                      <a:gd name="connsiteX6" fmla="*/ 231006 w 229796"/>
                      <a:gd name="connsiteY6" fmla="*/ 14137 h 586584"/>
                      <a:gd name="connsiteX7" fmla="*/ 15118 w 229796"/>
                      <a:gd name="connsiteY7" fmla="*/ 138711 h 586584"/>
                      <a:gd name="connsiteX8" fmla="*/ 15118 w 229796"/>
                      <a:gd name="connsiteY8" fmla="*/ 578952 h 586584"/>
                      <a:gd name="connsiteX9" fmla="*/ 7861 w 229796"/>
                      <a:gd name="connsiteY9" fmla="*/ 586814 h 586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796" h="586584">
                        <a:moveTo>
                          <a:pt x="7861" y="586814"/>
                        </a:moveTo>
                        <a:cubicBezTo>
                          <a:pt x="3628" y="586814"/>
                          <a:pt x="0" y="583185"/>
                          <a:pt x="0" y="578952"/>
                        </a:cubicBezTo>
                        <a:lnTo>
                          <a:pt x="0" y="134478"/>
                        </a:lnTo>
                        <a:cubicBezTo>
                          <a:pt x="0" y="131454"/>
                          <a:pt x="1209" y="129036"/>
                          <a:pt x="3628" y="127826"/>
                        </a:cubicBezTo>
                        <a:lnTo>
                          <a:pt x="223749" y="833"/>
                        </a:lnTo>
                        <a:cubicBezTo>
                          <a:pt x="227377" y="-981"/>
                          <a:pt x="232215" y="229"/>
                          <a:pt x="234029" y="3857"/>
                        </a:cubicBezTo>
                        <a:cubicBezTo>
                          <a:pt x="235844" y="7485"/>
                          <a:pt x="234634" y="12323"/>
                          <a:pt x="231006" y="14137"/>
                        </a:cubicBezTo>
                        <a:lnTo>
                          <a:pt x="15118" y="138711"/>
                        </a:lnTo>
                        <a:lnTo>
                          <a:pt x="15118" y="578952"/>
                        </a:lnTo>
                        <a:cubicBezTo>
                          <a:pt x="15118" y="583185"/>
                          <a:pt x="12095" y="586814"/>
                          <a:pt x="7861" y="586814"/>
                        </a:cubicBezTo>
                        <a:close/>
                      </a:path>
                    </a:pathLst>
                  </a:custGeom>
                  <a:solidFill>
                    <a:srgbClr val="55555E"/>
                  </a:solidFill>
                  <a:ln w="6008" cap="flat">
                    <a:noFill/>
                    <a:prstDash val="solid"/>
                    <a:miter/>
                  </a:ln>
                </p:spPr>
                <p:txBody>
                  <a:bodyPr rtlCol="0" anchor="ctr"/>
                  <a:lstStyle/>
                  <a:p>
                    <a:endParaRPr lang="en-IN" sz="1799"/>
                  </a:p>
                </p:txBody>
              </p:sp>
              <p:sp>
                <p:nvSpPr>
                  <p:cNvPr id="106" name="Freeform: Shape 105">
                    <a:extLst>
                      <a:ext uri="{FF2B5EF4-FFF2-40B4-BE49-F238E27FC236}">
                        <a16:creationId xmlns:a16="http://schemas.microsoft.com/office/drawing/2014/main" id="{3469132C-98F2-4A0A-AE96-2A5210686A4A}"/>
                      </a:ext>
                    </a:extLst>
                  </p:cNvPr>
                  <p:cNvSpPr/>
                  <p:nvPr/>
                </p:nvSpPr>
                <p:spPr>
                  <a:xfrm>
                    <a:off x="8078540" y="1176713"/>
                    <a:ext cx="72567" cy="78614"/>
                  </a:xfrm>
                  <a:custGeom>
                    <a:avLst/>
                    <a:gdLst>
                      <a:gd name="connsiteX0" fmla="*/ 37493 w 72567"/>
                      <a:gd name="connsiteY0" fmla="*/ 84359 h 78614"/>
                      <a:gd name="connsiteX1" fmla="*/ 33865 w 72567"/>
                      <a:gd name="connsiteY1" fmla="*/ 83150 h 78614"/>
                      <a:gd name="connsiteX2" fmla="*/ 3628 w 72567"/>
                      <a:gd name="connsiteY2" fmla="*/ 66218 h 78614"/>
                      <a:gd name="connsiteX3" fmla="*/ 0 w 72567"/>
                      <a:gd name="connsiteY3" fmla="*/ 59566 h 78614"/>
                      <a:gd name="connsiteX4" fmla="*/ 0 w 72567"/>
                      <a:gd name="connsiteY4" fmla="*/ 25096 h 78614"/>
                      <a:gd name="connsiteX5" fmla="*/ 3628 w 72567"/>
                      <a:gd name="connsiteY5" fmla="*/ 18444 h 78614"/>
                      <a:gd name="connsiteX6" fmla="*/ 33260 w 72567"/>
                      <a:gd name="connsiteY6" fmla="*/ 907 h 78614"/>
                      <a:gd name="connsiteX7" fmla="*/ 41121 w 72567"/>
                      <a:gd name="connsiteY7" fmla="*/ 907 h 78614"/>
                      <a:gd name="connsiteX8" fmla="*/ 70753 w 72567"/>
                      <a:gd name="connsiteY8" fmla="*/ 18444 h 78614"/>
                      <a:gd name="connsiteX9" fmla="*/ 74381 w 72567"/>
                      <a:gd name="connsiteY9" fmla="*/ 25096 h 78614"/>
                      <a:gd name="connsiteX10" fmla="*/ 74381 w 72567"/>
                      <a:gd name="connsiteY10" fmla="*/ 59566 h 78614"/>
                      <a:gd name="connsiteX11" fmla="*/ 70753 w 72567"/>
                      <a:gd name="connsiteY11" fmla="*/ 66218 h 78614"/>
                      <a:gd name="connsiteX12" fmla="*/ 41121 w 72567"/>
                      <a:gd name="connsiteY12" fmla="*/ 83755 h 78614"/>
                      <a:gd name="connsiteX13" fmla="*/ 37493 w 72567"/>
                      <a:gd name="connsiteY13" fmla="*/ 84359 h 78614"/>
                      <a:gd name="connsiteX14" fmla="*/ 15118 w 72567"/>
                      <a:gd name="connsiteY14" fmla="*/ 55332 h 78614"/>
                      <a:gd name="connsiteX15" fmla="*/ 37493 w 72567"/>
                      <a:gd name="connsiteY15" fmla="*/ 68032 h 78614"/>
                      <a:gd name="connsiteX16" fmla="*/ 59868 w 72567"/>
                      <a:gd name="connsiteY16" fmla="*/ 55332 h 78614"/>
                      <a:gd name="connsiteX17" fmla="*/ 59868 w 72567"/>
                      <a:gd name="connsiteY17" fmla="*/ 29329 h 78614"/>
                      <a:gd name="connsiteX18" fmla="*/ 37493 w 72567"/>
                      <a:gd name="connsiteY18" fmla="*/ 16630 h 78614"/>
                      <a:gd name="connsiteX19" fmla="*/ 15118 w 72567"/>
                      <a:gd name="connsiteY19" fmla="*/ 29329 h 78614"/>
                      <a:gd name="connsiteX20" fmla="*/ 15118 w 72567"/>
                      <a:gd name="connsiteY20" fmla="*/ 55332 h 78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72567" h="78614">
                        <a:moveTo>
                          <a:pt x="37493" y="84359"/>
                        </a:moveTo>
                        <a:cubicBezTo>
                          <a:pt x="36284" y="84359"/>
                          <a:pt x="35074" y="83755"/>
                          <a:pt x="33865" y="83150"/>
                        </a:cubicBezTo>
                        <a:lnTo>
                          <a:pt x="3628" y="66218"/>
                        </a:lnTo>
                        <a:cubicBezTo>
                          <a:pt x="1209" y="65008"/>
                          <a:pt x="0" y="62589"/>
                          <a:pt x="0" y="59566"/>
                        </a:cubicBezTo>
                        <a:lnTo>
                          <a:pt x="0" y="25096"/>
                        </a:lnTo>
                        <a:cubicBezTo>
                          <a:pt x="0" y="22073"/>
                          <a:pt x="1209" y="19654"/>
                          <a:pt x="3628" y="18444"/>
                        </a:cubicBezTo>
                        <a:lnTo>
                          <a:pt x="33260" y="907"/>
                        </a:lnTo>
                        <a:cubicBezTo>
                          <a:pt x="35679" y="-302"/>
                          <a:pt x="38703" y="-302"/>
                          <a:pt x="41121" y="907"/>
                        </a:cubicBezTo>
                        <a:lnTo>
                          <a:pt x="70753" y="18444"/>
                        </a:lnTo>
                        <a:cubicBezTo>
                          <a:pt x="73172" y="19654"/>
                          <a:pt x="74381" y="22073"/>
                          <a:pt x="74381" y="25096"/>
                        </a:cubicBezTo>
                        <a:lnTo>
                          <a:pt x="74381" y="59566"/>
                        </a:lnTo>
                        <a:cubicBezTo>
                          <a:pt x="74381" y="62589"/>
                          <a:pt x="73172" y="65008"/>
                          <a:pt x="70753" y="66218"/>
                        </a:cubicBezTo>
                        <a:lnTo>
                          <a:pt x="41121" y="83755"/>
                        </a:lnTo>
                        <a:cubicBezTo>
                          <a:pt x="39912" y="84359"/>
                          <a:pt x="38703" y="84359"/>
                          <a:pt x="37493" y="84359"/>
                        </a:cubicBezTo>
                        <a:close/>
                        <a:moveTo>
                          <a:pt x="15118" y="55332"/>
                        </a:moveTo>
                        <a:lnTo>
                          <a:pt x="37493" y="68032"/>
                        </a:lnTo>
                        <a:lnTo>
                          <a:pt x="59868" y="55332"/>
                        </a:lnTo>
                        <a:lnTo>
                          <a:pt x="59868" y="29329"/>
                        </a:lnTo>
                        <a:lnTo>
                          <a:pt x="37493" y="16630"/>
                        </a:lnTo>
                        <a:lnTo>
                          <a:pt x="15118" y="29329"/>
                        </a:lnTo>
                        <a:lnTo>
                          <a:pt x="15118" y="55332"/>
                        </a:lnTo>
                        <a:close/>
                      </a:path>
                    </a:pathLst>
                  </a:custGeom>
                  <a:solidFill>
                    <a:srgbClr val="55555E"/>
                  </a:solidFill>
                  <a:ln w="6008" cap="flat">
                    <a:noFill/>
                    <a:prstDash val="solid"/>
                    <a:miter/>
                  </a:ln>
                </p:spPr>
                <p:txBody>
                  <a:bodyPr rtlCol="0" anchor="ctr"/>
                  <a:lstStyle/>
                  <a:p>
                    <a:endParaRPr lang="en-IN" sz="1799"/>
                  </a:p>
                </p:txBody>
              </p:sp>
            </p:grpSp>
          </p:grpSp>
        </p:grpSp>
      </p:grpSp>
      <p:sp>
        <p:nvSpPr>
          <p:cNvPr id="2" name="TextBox 1">
            <a:extLst>
              <a:ext uri="{FF2B5EF4-FFF2-40B4-BE49-F238E27FC236}">
                <a16:creationId xmlns:a16="http://schemas.microsoft.com/office/drawing/2014/main" id="{62E489CF-734F-49EA-A872-A1D1CCE17AD5}"/>
              </a:ext>
            </a:extLst>
          </p:cNvPr>
          <p:cNvSpPr txBox="1"/>
          <p:nvPr/>
        </p:nvSpPr>
        <p:spPr>
          <a:xfrm>
            <a:off x="7834417" y="1225590"/>
            <a:ext cx="2022532" cy="219945"/>
          </a:xfrm>
          <a:prstGeom prst="rect">
            <a:avLst/>
          </a:prstGeom>
          <a:noFill/>
        </p:spPr>
        <p:txBody>
          <a:bodyPr wrap="square" lIns="0" tIns="36557" rIns="0" bIns="0" rtlCol="0">
            <a:spAutoFit/>
          </a:bodyPr>
          <a:lstStyle/>
          <a:p>
            <a:pPr marL="356438" indent="-356438">
              <a:lnSpc>
                <a:spcPct val="85000"/>
              </a:lnSpc>
              <a:spcAft>
                <a:spcPts val="600"/>
              </a:spcAft>
              <a:buClr>
                <a:schemeClr val="accent2"/>
              </a:buClr>
              <a:buSzPct val="70000"/>
              <a:buFont typeface="Arial" pitchFamily="34" charset="0"/>
              <a:buChar char="►"/>
            </a:pPr>
            <a:r>
              <a:rPr lang="en-IN" sz="1399" b="1" dirty="0">
                <a:solidFill>
                  <a:srgbClr val="2E2E38"/>
                </a:solidFill>
                <a:latin typeface="EYInterstate" panose="02000503020000020004" pitchFamily="2" charset="0"/>
              </a:rPr>
              <a:t>History of Scrum</a:t>
            </a:r>
          </a:p>
        </p:txBody>
      </p:sp>
      <p:sp>
        <p:nvSpPr>
          <p:cNvPr id="3" name="Rectangle 2">
            <a:extLst>
              <a:ext uri="{FF2B5EF4-FFF2-40B4-BE49-F238E27FC236}">
                <a16:creationId xmlns:a16="http://schemas.microsoft.com/office/drawing/2014/main" id="{7EB07992-7EBE-47C9-AF80-125C89E14FE9}"/>
              </a:ext>
            </a:extLst>
          </p:cNvPr>
          <p:cNvSpPr/>
          <p:nvPr/>
        </p:nvSpPr>
        <p:spPr>
          <a:xfrm>
            <a:off x="3070075" y="6425873"/>
            <a:ext cx="2209389" cy="35492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spTree>
    <p:extLst>
      <p:ext uri="{BB962C8B-B14F-4D97-AF65-F5344CB8AC3E}">
        <p14:creationId xmlns:p14="http://schemas.microsoft.com/office/powerpoint/2010/main" val="3169134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634240" y="535527"/>
            <a:ext cx="10972800" cy="590093"/>
          </a:xfrm>
        </p:spPr>
        <p:txBody>
          <a:bodyPr/>
          <a:lstStyle/>
          <a:p>
            <a:r>
              <a:rPr lang="en-US" dirty="0">
                <a:latin typeface="Calibri" panose="020F0502020204030204" pitchFamily="34" charset="0"/>
                <a:cs typeface="Calibri" panose="020F0502020204030204" pitchFamily="34" charset="0"/>
              </a:rPr>
              <a:t>Scrum</a:t>
            </a:r>
          </a:p>
        </p:txBody>
      </p:sp>
      <p:sp>
        <p:nvSpPr>
          <p:cNvPr id="3" name="Rectangle 2">
            <a:extLst>
              <a:ext uri="{FF2B5EF4-FFF2-40B4-BE49-F238E27FC236}">
                <a16:creationId xmlns:a16="http://schemas.microsoft.com/office/drawing/2014/main" id="{7EB07992-7EBE-47C9-AF80-125C89E14FE9}"/>
              </a:ext>
            </a:extLst>
          </p:cNvPr>
          <p:cNvSpPr/>
          <p:nvPr/>
        </p:nvSpPr>
        <p:spPr>
          <a:xfrm>
            <a:off x="3070075" y="6425873"/>
            <a:ext cx="2209389" cy="354922"/>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solidFill>
                <a:schemeClr val="tx1"/>
              </a:solidFill>
            </a:endParaRPr>
          </a:p>
        </p:txBody>
      </p:sp>
      <p:pic>
        <p:nvPicPr>
          <p:cNvPr id="4" name="Picture 3">
            <a:extLst>
              <a:ext uri="{FF2B5EF4-FFF2-40B4-BE49-F238E27FC236}">
                <a16:creationId xmlns:a16="http://schemas.microsoft.com/office/drawing/2014/main" id="{FDDC37F3-E0C6-4F8C-B5AC-1121FCD13234}"/>
              </a:ext>
            </a:extLst>
          </p:cNvPr>
          <p:cNvPicPr>
            <a:picLocks noChangeAspect="1"/>
          </p:cNvPicPr>
          <p:nvPr/>
        </p:nvPicPr>
        <p:blipFill>
          <a:blip r:embed="rId3"/>
          <a:stretch>
            <a:fillRect/>
          </a:stretch>
        </p:blipFill>
        <p:spPr>
          <a:xfrm>
            <a:off x="2494874" y="966980"/>
            <a:ext cx="6794090" cy="5355493"/>
          </a:xfrm>
          <a:prstGeom prst="rect">
            <a:avLst/>
          </a:prstGeom>
        </p:spPr>
      </p:pic>
    </p:spTree>
    <p:extLst>
      <p:ext uri="{BB962C8B-B14F-4D97-AF65-F5344CB8AC3E}">
        <p14:creationId xmlns:p14="http://schemas.microsoft.com/office/powerpoint/2010/main" val="3799786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1CEBC0-FA12-4A39-B7B5-8DD78F1F7C42}"/>
              </a:ext>
            </a:extLst>
          </p:cNvPr>
          <p:cNvSpPr>
            <a:spLocks noGrp="1"/>
          </p:cNvSpPr>
          <p:nvPr>
            <p:ph type="title"/>
          </p:nvPr>
        </p:nvSpPr>
        <p:spPr/>
        <p:txBody>
          <a:bodyPr/>
          <a:lstStyle/>
          <a:p>
            <a:r>
              <a:rPr lang="en-IN" dirty="0"/>
              <a:t>Scrum Elements, Roles and Management</a:t>
            </a:r>
            <a:br>
              <a:rPr lang="en-IN" dirty="0"/>
            </a:br>
            <a:endParaRPr lang="en-IN" dirty="0"/>
          </a:p>
        </p:txBody>
      </p:sp>
      <p:pic>
        <p:nvPicPr>
          <p:cNvPr id="4" name="Content Placeholder 3">
            <a:extLst>
              <a:ext uri="{FF2B5EF4-FFF2-40B4-BE49-F238E27FC236}">
                <a16:creationId xmlns:a16="http://schemas.microsoft.com/office/drawing/2014/main" id="{5C5E814C-9E4B-4857-B76D-C52DAFB4EA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8723" y="1069130"/>
            <a:ext cx="4131461" cy="3205444"/>
          </a:xfrm>
          <a:prstGeom prst="rect">
            <a:avLst/>
          </a:prstGeom>
        </p:spPr>
      </p:pic>
      <p:pic>
        <p:nvPicPr>
          <p:cNvPr id="5" name="Picture 4">
            <a:extLst>
              <a:ext uri="{FF2B5EF4-FFF2-40B4-BE49-F238E27FC236}">
                <a16:creationId xmlns:a16="http://schemas.microsoft.com/office/drawing/2014/main" id="{6CE06DE7-6ED5-43B9-AC3A-D3A894E3A7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3312" y="1293339"/>
            <a:ext cx="3446283" cy="2757026"/>
          </a:xfrm>
          <a:prstGeom prst="rect">
            <a:avLst/>
          </a:prstGeom>
        </p:spPr>
      </p:pic>
      <p:sp>
        <p:nvSpPr>
          <p:cNvPr id="9" name="TextBox 8">
            <a:extLst>
              <a:ext uri="{FF2B5EF4-FFF2-40B4-BE49-F238E27FC236}">
                <a16:creationId xmlns:a16="http://schemas.microsoft.com/office/drawing/2014/main" id="{D1AF747D-1212-4698-9957-250458A63A46}"/>
              </a:ext>
            </a:extLst>
          </p:cNvPr>
          <p:cNvSpPr txBox="1"/>
          <p:nvPr/>
        </p:nvSpPr>
        <p:spPr>
          <a:xfrm>
            <a:off x="609600" y="4457780"/>
            <a:ext cx="10972800" cy="1834220"/>
          </a:xfrm>
          <a:prstGeom prst="rect">
            <a:avLst/>
          </a:prstGeom>
          <a:noFill/>
        </p:spPr>
        <p:txBody>
          <a:bodyPr wrap="square">
            <a:spAutoFit/>
          </a:bodyPr>
          <a:lstStyle/>
          <a:p>
            <a:pPr marL="342729" indent="-342729">
              <a:spcBef>
                <a:spcPct val="20000"/>
              </a:spcBef>
              <a:buClr>
                <a:schemeClr val="tx2"/>
              </a:buClr>
              <a:buSzPct val="70000"/>
              <a:buFont typeface="Wingdings" panose="05000000000000000000" pitchFamily="2" charset="2"/>
              <a:buChar char="q"/>
            </a:pPr>
            <a:r>
              <a:rPr lang="en-IN" sz="1600" dirty="0">
                <a:solidFill>
                  <a:schemeClr val="bg1"/>
                </a:solidFill>
                <a:latin typeface="Calibri" panose="020F0502020204030204" pitchFamily="34" charset="0"/>
                <a:cs typeface="Calibri" panose="020F0502020204030204" pitchFamily="34" charset="0"/>
              </a:rPr>
              <a:t>A scrum team needs three specific roles: product owner, scrum master, and the development team. And because scrum teams are cross-functional, the development team includes testers, designers, UX specialists, and ops engineers in addition to developers. </a:t>
            </a:r>
          </a:p>
          <a:p>
            <a:pPr marL="342729" indent="-342729">
              <a:spcBef>
                <a:spcPct val="20000"/>
              </a:spcBef>
              <a:buClr>
                <a:schemeClr val="tx2"/>
              </a:buClr>
              <a:buSzPct val="70000"/>
              <a:buFont typeface="Wingdings" panose="05000000000000000000" pitchFamily="2" charset="2"/>
              <a:buChar char="q"/>
            </a:pPr>
            <a:r>
              <a:rPr lang="en-IN" sz="1600" dirty="0">
                <a:solidFill>
                  <a:schemeClr val="bg1"/>
                </a:solidFill>
                <a:latin typeface="Calibri" panose="020F0502020204030204" pitchFamily="34" charset="0"/>
                <a:cs typeface="Calibri" panose="020F0502020204030204" pitchFamily="34" charset="0"/>
              </a:rPr>
              <a:t>Scrum project management is a methodology for managing software delivery that comes under the broader umbrella of agile project management. It provides a lightweight process framework that embraces iterative and incremental practices, helping organizations deliver working software more frequently.</a:t>
            </a:r>
          </a:p>
          <a:p>
            <a:endParaRPr lang="en-IN" sz="1200" dirty="0">
              <a:solidFill>
                <a:schemeClr val="bg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30169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5C8455-EEEF-408A-B800-3898EAFF87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63" t="13407" r="2349" b="2537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1E7512F-D24F-4BA6-9598-756D2D3AEB63}"/>
              </a:ext>
            </a:extLst>
          </p:cNvPr>
          <p:cNvSpPr/>
          <p:nvPr/>
        </p:nvSpPr>
        <p:spPr>
          <a:xfrm>
            <a:off x="1310246" y="4331656"/>
            <a:ext cx="5452504" cy="206281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74" dirty="0">
              <a:solidFill>
                <a:schemeClr val="tx1"/>
              </a:solidFill>
            </a:endParaRPr>
          </a:p>
        </p:txBody>
      </p:sp>
      <p:sp>
        <p:nvSpPr>
          <p:cNvPr id="4" name="Text Placeholder 1">
            <a:extLst>
              <a:ext uri="{FF2B5EF4-FFF2-40B4-BE49-F238E27FC236}">
                <a16:creationId xmlns:a16="http://schemas.microsoft.com/office/drawing/2014/main" id="{FA8F2B14-C193-4765-B08E-183A9C2A787A}"/>
              </a:ext>
            </a:extLst>
          </p:cNvPr>
          <p:cNvSpPr txBox="1">
            <a:spLocks/>
          </p:cNvSpPr>
          <p:nvPr/>
        </p:nvSpPr>
        <p:spPr>
          <a:xfrm>
            <a:off x="1353084" y="-270501"/>
            <a:ext cx="3502955" cy="4366252"/>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676335">
              <a:spcAft>
                <a:spcPts val="135"/>
              </a:spcAft>
              <a:defRPr/>
            </a:pPr>
            <a:r>
              <a:rPr lang="en-GB" sz="36907" dirty="0">
                <a:solidFill>
                  <a:srgbClr val="747480"/>
                </a:solidFill>
                <a:latin typeface="EYInterstate Light" panose="02000506000000020004" pitchFamily="2" charset="0"/>
              </a:rPr>
              <a:t>6</a:t>
            </a:r>
          </a:p>
        </p:txBody>
      </p:sp>
      <p:sp>
        <p:nvSpPr>
          <p:cNvPr id="5" name="Text Placeholder 3">
            <a:extLst>
              <a:ext uri="{FF2B5EF4-FFF2-40B4-BE49-F238E27FC236}">
                <a16:creationId xmlns:a16="http://schemas.microsoft.com/office/drawing/2014/main" id="{CAEC53A0-1D50-4498-8522-CFFF8801E201}"/>
              </a:ext>
            </a:extLst>
          </p:cNvPr>
          <p:cNvSpPr txBox="1">
            <a:spLocks/>
          </p:cNvSpPr>
          <p:nvPr/>
        </p:nvSpPr>
        <p:spPr>
          <a:xfrm>
            <a:off x="1771193" y="4815304"/>
            <a:ext cx="4801057" cy="1076337"/>
          </a:xfrm>
          <a:prstGeom prst="rect">
            <a:avLst/>
          </a:prstGeom>
        </p:spPr>
        <p:txBody>
          <a:bodyPr/>
          <a:lstStyle>
            <a:lvl1pPr marL="342900" indent="-342900" algn="l" defTabSz="914400" rtl="0" eaLnBrk="1" latinLnBrk="0" hangingPunct="1">
              <a:spcBef>
                <a:spcPct val="20000"/>
              </a:spcBef>
              <a:buClr>
                <a:schemeClr val="accent2"/>
              </a:buClr>
              <a:buSzPct val="70000"/>
              <a:buFont typeface="Arial" pitchFamily="34" charset="0"/>
              <a:buChar char="►"/>
              <a:defRPr sz="2000" kern="1200">
                <a:solidFill>
                  <a:srgbClr val="646464"/>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1800" kern="1200">
                <a:solidFill>
                  <a:srgbClr val="646464"/>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600" kern="1200">
                <a:solidFill>
                  <a:srgbClr val="646464"/>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3222" dirty="0">
                <a:solidFill>
                  <a:srgbClr val="2E2E38"/>
                </a:solidFill>
                <a:latin typeface="EYInterstate Light" panose="02000506000000020004" pitchFamily="2" charset="0"/>
              </a:rPr>
              <a:t>Different Methodologies in Agile</a:t>
            </a:r>
          </a:p>
        </p:txBody>
      </p:sp>
      <p:sp>
        <p:nvSpPr>
          <p:cNvPr id="6" name="Rectangle 5">
            <a:extLst>
              <a:ext uri="{FF2B5EF4-FFF2-40B4-BE49-F238E27FC236}">
                <a16:creationId xmlns:a16="http://schemas.microsoft.com/office/drawing/2014/main" id="{1815E46D-D17E-419F-8876-A1AFDF7151FE}"/>
              </a:ext>
            </a:extLst>
          </p:cNvPr>
          <p:cNvSpPr/>
          <p:nvPr/>
        </p:nvSpPr>
        <p:spPr>
          <a:xfrm>
            <a:off x="-2900509" y="45218"/>
            <a:ext cx="2776480" cy="4998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455" tIns="64455" rIns="64455" bIns="64455" rtlCol="0" anchor="t" anchorCtr="0"/>
          <a:lstStyle/>
          <a:p>
            <a:pPr>
              <a:spcAft>
                <a:spcPts val="179"/>
              </a:spcAft>
            </a:pPr>
            <a:r>
              <a:rPr lang="en-GB" sz="1074" b="1" dirty="0">
                <a:solidFill>
                  <a:schemeClr val="bg1"/>
                </a:solidFill>
                <a:latin typeface="EYInterstate Light" panose="02000506000000020004" pitchFamily="2" charset="0"/>
              </a:rPr>
              <a:t>Sample Image – Can be changed</a:t>
            </a:r>
          </a:p>
        </p:txBody>
      </p:sp>
    </p:spTree>
    <p:extLst>
      <p:ext uri="{BB962C8B-B14F-4D97-AF65-F5344CB8AC3E}">
        <p14:creationId xmlns:p14="http://schemas.microsoft.com/office/powerpoint/2010/main" val="1962476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761728D-CAD1-4163-A7F2-B7FA8E0B91BC}"/>
              </a:ext>
            </a:extLst>
          </p:cNvPr>
          <p:cNvSpPr/>
          <p:nvPr/>
        </p:nvSpPr>
        <p:spPr>
          <a:xfrm>
            <a:off x="-2900509" y="45219"/>
            <a:ext cx="2776480" cy="3071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455" tIns="64455" rIns="64455" bIns="64455" rtlCol="0" anchor="t" anchorCtr="0"/>
          <a:lstStyle/>
          <a:p>
            <a:pPr>
              <a:spcAft>
                <a:spcPts val="179"/>
              </a:spcAft>
            </a:pPr>
            <a:r>
              <a:rPr lang="en-GB" sz="1074" b="1" dirty="0">
                <a:solidFill>
                  <a:schemeClr val="bg1"/>
                </a:solidFill>
                <a:latin typeface="EYInterstate Light" panose="02000506000000020004" pitchFamily="2" charset="0"/>
              </a:rPr>
              <a:t>INSTRUCTIONS:</a:t>
            </a:r>
            <a:br>
              <a:rPr lang="en-GB" sz="1074" b="1" dirty="0">
                <a:solidFill>
                  <a:schemeClr val="bg1"/>
                </a:solidFill>
                <a:latin typeface="EYInterstate Light" panose="02000506000000020004" pitchFamily="2" charset="0"/>
              </a:rPr>
            </a:br>
            <a:r>
              <a:rPr lang="en-GB" sz="1074" b="1" dirty="0">
                <a:solidFill>
                  <a:schemeClr val="bg1"/>
                </a:solidFill>
                <a:latin typeface="EYInterstate Light" panose="02000506000000020004" pitchFamily="2" charset="0"/>
              </a:rPr>
              <a:t>To change fonts from EY Interstate to Arial and vice versa</a:t>
            </a:r>
          </a:p>
          <a:p>
            <a:endParaRPr lang="en-GB" sz="1074" b="1" dirty="0">
              <a:solidFill>
                <a:schemeClr val="bg1"/>
              </a:solidFill>
              <a:latin typeface="EYInterstate Light" panose="02000506000000020004" pitchFamily="2" charset="0"/>
            </a:endParaRPr>
          </a:p>
          <a:p>
            <a:pPr>
              <a:spcAft>
                <a:spcPts val="179"/>
              </a:spcAft>
            </a:pPr>
            <a:r>
              <a:rPr lang="en-GB" sz="1074" dirty="0">
                <a:solidFill>
                  <a:schemeClr val="bg1"/>
                </a:solidFill>
                <a:latin typeface="EYInterstate Light" panose="02000506000000020004" pitchFamily="2" charset="0"/>
              </a:rPr>
              <a:t>&gt; On the “</a:t>
            </a:r>
            <a:r>
              <a:rPr lang="en-GB" sz="1074" b="1" dirty="0">
                <a:solidFill>
                  <a:schemeClr val="bg1"/>
                </a:solidFill>
                <a:latin typeface="EYInterstate Light" panose="02000506000000020004" pitchFamily="2" charset="0"/>
              </a:rPr>
              <a:t>Home</a:t>
            </a:r>
            <a:r>
              <a:rPr lang="en-GB" sz="1074" dirty="0">
                <a:solidFill>
                  <a:schemeClr val="bg1"/>
                </a:solidFill>
                <a:latin typeface="EYInterstate Light" panose="02000506000000020004" pitchFamily="2" charset="0"/>
              </a:rPr>
              <a:t>” tab, in the group of buttons labelled “</a:t>
            </a:r>
            <a:r>
              <a:rPr lang="en-GB" sz="1074" b="1" dirty="0">
                <a:solidFill>
                  <a:schemeClr val="bg1"/>
                </a:solidFill>
                <a:latin typeface="EYInterstate Light" panose="02000506000000020004" pitchFamily="2" charset="0"/>
              </a:rPr>
              <a:t>Editing</a:t>
            </a:r>
            <a:r>
              <a:rPr lang="en-GB" sz="1074" dirty="0">
                <a:solidFill>
                  <a:schemeClr val="bg1"/>
                </a:solidFill>
                <a:latin typeface="EYInterstate Light" panose="02000506000000020004" pitchFamily="2" charset="0"/>
              </a:rPr>
              <a:t>,” click the drop-down arrow in the button labelled “Replace” and choose “</a:t>
            </a:r>
            <a:r>
              <a:rPr lang="en-GB" sz="1074" b="1" dirty="0">
                <a:solidFill>
                  <a:schemeClr val="bg1"/>
                </a:solidFill>
                <a:latin typeface="EYInterstate Light" panose="02000506000000020004" pitchFamily="2" charset="0"/>
              </a:rPr>
              <a:t>Replace Fonts</a:t>
            </a:r>
            <a:r>
              <a:rPr lang="en-GB" sz="1074" dirty="0">
                <a:solidFill>
                  <a:schemeClr val="bg1"/>
                </a:solidFill>
                <a:latin typeface="EYInterstate Light" panose="02000506000000020004" pitchFamily="2" charset="0"/>
              </a:rPr>
              <a:t>.”</a:t>
            </a:r>
          </a:p>
          <a:p>
            <a:pPr>
              <a:spcAft>
                <a:spcPts val="179"/>
              </a:spcAft>
            </a:pPr>
            <a:r>
              <a:rPr lang="en-GB" sz="1074" dirty="0">
                <a:solidFill>
                  <a:schemeClr val="bg1"/>
                </a:solidFill>
                <a:latin typeface="EYInterstate Light" panose="02000506000000020004" pitchFamily="2" charset="0"/>
              </a:rPr>
              <a:t>&gt; Chose the font that you would like to replace and specify which font you’d like to appear in its place.</a:t>
            </a:r>
          </a:p>
          <a:p>
            <a:pPr>
              <a:spcAft>
                <a:spcPts val="179"/>
              </a:spcAft>
            </a:pPr>
            <a:r>
              <a:rPr lang="en-GB" sz="1074" dirty="0">
                <a:solidFill>
                  <a:schemeClr val="bg1"/>
                </a:solidFill>
                <a:latin typeface="EYInterstate Light" panose="02000506000000020004" pitchFamily="2" charset="0"/>
              </a:rPr>
              <a:t>&gt; Click </a:t>
            </a:r>
            <a:r>
              <a:rPr lang="en-GB" sz="1074" b="1" dirty="0">
                <a:solidFill>
                  <a:schemeClr val="bg1"/>
                </a:solidFill>
                <a:latin typeface="EYInterstate Light" panose="02000506000000020004" pitchFamily="2" charset="0"/>
              </a:rPr>
              <a:t>Replace</a:t>
            </a:r>
            <a:r>
              <a:rPr lang="en-GB" sz="1074" dirty="0">
                <a:solidFill>
                  <a:schemeClr val="bg1"/>
                </a:solidFill>
                <a:latin typeface="EYInterstate Light" panose="02000506000000020004" pitchFamily="2" charset="0"/>
              </a:rPr>
              <a:t>.</a:t>
            </a:r>
          </a:p>
          <a:p>
            <a:pPr>
              <a:spcAft>
                <a:spcPts val="179"/>
              </a:spcAft>
            </a:pPr>
            <a:r>
              <a:rPr lang="en-GB" sz="1074" dirty="0">
                <a:solidFill>
                  <a:schemeClr val="bg1"/>
                </a:solidFill>
                <a:latin typeface="EYInterstate Light" panose="02000506000000020004" pitchFamily="2" charset="0"/>
              </a:rPr>
              <a:t>&gt; It may take some time for the process to complete, depending on how much text you have in your presentation.</a:t>
            </a:r>
          </a:p>
        </p:txBody>
      </p:sp>
      <p:pic>
        <p:nvPicPr>
          <p:cNvPr id="71" name="Picture 70">
            <a:extLst>
              <a:ext uri="{FF2B5EF4-FFF2-40B4-BE49-F238E27FC236}">
                <a16:creationId xmlns:a16="http://schemas.microsoft.com/office/drawing/2014/main" id="{9B1198F5-577D-426E-84C7-4DD0E4C2812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11859" r="2903" b="27753"/>
          <a:stretch/>
        </p:blipFill>
        <p:spPr>
          <a:xfrm>
            <a:off x="1310246" y="0"/>
            <a:ext cx="9571509" cy="3968940"/>
          </a:xfrm>
          <a:prstGeom prst="rect">
            <a:avLst/>
          </a:prstGeom>
        </p:spPr>
      </p:pic>
      <p:sp>
        <p:nvSpPr>
          <p:cNvPr id="72" name="TextBox 71">
            <a:extLst>
              <a:ext uri="{FF2B5EF4-FFF2-40B4-BE49-F238E27FC236}">
                <a16:creationId xmlns:a16="http://schemas.microsoft.com/office/drawing/2014/main" id="{6A6AEBAA-6902-46C3-B17A-262F593E17CA}"/>
              </a:ext>
            </a:extLst>
          </p:cNvPr>
          <p:cNvSpPr txBox="1"/>
          <p:nvPr/>
        </p:nvSpPr>
        <p:spPr>
          <a:xfrm>
            <a:off x="4902597" y="2670452"/>
            <a:ext cx="5539005" cy="1341412"/>
          </a:xfrm>
          <a:prstGeom prst="rect">
            <a:avLst/>
          </a:prstGeom>
          <a:noFill/>
        </p:spPr>
        <p:txBody>
          <a:bodyPr wrap="square" lIns="0" tIns="27070" rIns="0" bIns="0" rtlCol="0">
            <a:spAutoFit/>
          </a:bodyPr>
          <a:lstStyle/>
          <a:p>
            <a:pPr algn="r" defTabSz="791779">
              <a:lnSpc>
                <a:spcPct val="85000"/>
              </a:lnSpc>
              <a:spcAft>
                <a:spcPts val="444"/>
              </a:spcAft>
              <a:buClr>
                <a:srgbClr val="FFE600"/>
              </a:buClr>
              <a:buSzPct val="70000"/>
              <a:defRPr/>
            </a:pPr>
            <a:r>
              <a:rPr lang="en-US" sz="9958" kern="0" dirty="0">
                <a:solidFill>
                  <a:srgbClr val="FFFFFF"/>
                </a:solidFill>
              </a:rPr>
              <a:t>Content</a:t>
            </a:r>
            <a:endParaRPr lang="en-IN" sz="9958" kern="0" dirty="0">
              <a:solidFill>
                <a:srgbClr val="FFFFFF"/>
              </a:solidFill>
            </a:endParaRPr>
          </a:p>
        </p:txBody>
      </p:sp>
      <p:sp>
        <p:nvSpPr>
          <p:cNvPr id="73" name="Rectangle 72">
            <a:hlinkClick r:id="rId3" action="ppaction://hlinksldjump"/>
            <a:extLst>
              <a:ext uri="{FF2B5EF4-FFF2-40B4-BE49-F238E27FC236}">
                <a16:creationId xmlns:a16="http://schemas.microsoft.com/office/drawing/2014/main" id="{A1FB17CF-0851-49B7-838E-2559C544B055}"/>
              </a:ext>
            </a:extLst>
          </p:cNvPr>
          <p:cNvSpPr/>
          <p:nvPr/>
        </p:nvSpPr>
        <p:spPr>
          <a:xfrm>
            <a:off x="2422328" y="4312923"/>
            <a:ext cx="2032772"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000000"/>
                </a:solidFill>
                <a:latin typeface="+mj-lt"/>
              </a:rPr>
              <a:t>Agile and It’s Benefits</a:t>
            </a:r>
          </a:p>
        </p:txBody>
      </p:sp>
      <p:sp>
        <p:nvSpPr>
          <p:cNvPr id="74" name="Rectangle 73">
            <a:hlinkClick r:id="rId3" action="ppaction://hlinksldjump"/>
            <a:extLst>
              <a:ext uri="{FF2B5EF4-FFF2-40B4-BE49-F238E27FC236}">
                <a16:creationId xmlns:a16="http://schemas.microsoft.com/office/drawing/2014/main" id="{B908089D-1095-4D85-9580-8544FA247336}"/>
              </a:ext>
            </a:extLst>
          </p:cNvPr>
          <p:cNvSpPr/>
          <p:nvPr/>
        </p:nvSpPr>
        <p:spPr>
          <a:xfrm>
            <a:off x="1958277" y="4323639"/>
            <a:ext cx="530696" cy="71955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4676" kern="0" dirty="0">
                <a:solidFill>
                  <a:srgbClr val="000000">
                    <a:lumMod val="75000"/>
                    <a:lumOff val="25000"/>
                  </a:srgbClr>
                </a:solidFill>
                <a:latin typeface="+mj-lt"/>
              </a:rPr>
              <a:t>1</a:t>
            </a:r>
          </a:p>
        </p:txBody>
      </p:sp>
      <p:sp>
        <p:nvSpPr>
          <p:cNvPr id="75" name="Rectangle 74">
            <a:extLst>
              <a:ext uri="{FF2B5EF4-FFF2-40B4-BE49-F238E27FC236}">
                <a16:creationId xmlns:a16="http://schemas.microsoft.com/office/drawing/2014/main" id="{066668DC-3491-4C81-8745-2BDE1C621BE4}"/>
              </a:ext>
            </a:extLst>
          </p:cNvPr>
          <p:cNvSpPr/>
          <p:nvPr/>
        </p:nvSpPr>
        <p:spPr>
          <a:xfrm>
            <a:off x="2453720" y="4709109"/>
            <a:ext cx="627829" cy="211942"/>
          </a:xfrm>
          <a:prstGeom prst="rect">
            <a:avLst/>
          </a:prstGeom>
          <a:solidFill>
            <a:srgbClr val="000000">
              <a:lumMod val="65000"/>
              <a:lumOff val="35000"/>
            </a:srgbClr>
          </a:solidFill>
          <a:ln w="9525" cap="flat" cmpd="sng" algn="ctr">
            <a:noFill/>
            <a:prstDash val="solid"/>
          </a:ln>
          <a:effectLst/>
        </p:spPr>
        <p:txBody>
          <a:bodyPr rtlCol="0" anchor="t" anchorCtr="0"/>
          <a:lstStyle/>
          <a:p>
            <a:pPr algn="ctr" defTabSz="791779">
              <a:defRPr/>
            </a:pPr>
            <a:endParaRPr lang="en-IN" sz="1039" kern="0" dirty="0">
              <a:solidFill>
                <a:srgbClr val="000000"/>
              </a:solidFill>
              <a:latin typeface="Calibri" panose="020F0502020204030204"/>
            </a:endParaRPr>
          </a:p>
        </p:txBody>
      </p:sp>
      <p:sp>
        <p:nvSpPr>
          <p:cNvPr id="76" name="Rectangle 75">
            <a:hlinkClick r:id="rId3" action="ppaction://hlinksldjump"/>
            <a:extLst>
              <a:ext uri="{FF2B5EF4-FFF2-40B4-BE49-F238E27FC236}">
                <a16:creationId xmlns:a16="http://schemas.microsoft.com/office/drawing/2014/main" id="{150F5C9B-39E7-4244-9BDD-4689FBD76B40}"/>
              </a:ext>
            </a:extLst>
          </p:cNvPr>
          <p:cNvSpPr/>
          <p:nvPr/>
        </p:nvSpPr>
        <p:spPr>
          <a:xfrm>
            <a:off x="2516639" y="4717404"/>
            <a:ext cx="519585"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FFE600"/>
                </a:solidFill>
                <a:latin typeface="Calibri" panose="020F0502020204030204"/>
              </a:rPr>
              <a:t>Page 03</a:t>
            </a:r>
          </a:p>
        </p:txBody>
      </p:sp>
      <p:sp>
        <p:nvSpPr>
          <p:cNvPr id="78" name="Rectangle 77">
            <a:hlinkClick r:id="rId3" action="ppaction://hlinksldjump"/>
            <a:extLst>
              <a:ext uri="{FF2B5EF4-FFF2-40B4-BE49-F238E27FC236}">
                <a16:creationId xmlns:a16="http://schemas.microsoft.com/office/drawing/2014/main" id="{06F6DA7F-09A0-4211-AF4B-9657E5940E30}"/>
              </a:ext>
            </a:extLst>
          </p:cNvPr>
          <p:cNvSpPr/>
          <p:nvPr/>
        </p:nvSpPr>
        <p:spPr>
          <a:xfrm>
            <a:off x="5754834" y="4312923"/>
            <a:ext cx="1247573"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000000"/>
                </a:solidFill>
                <a:latin typeface="+mj-lt"/>
              </a:rPr>
              <a:t>Agile Values</a:t>
            </a:r>
          </a:p>
        </p:txBody>
      </p:sp>
      <p:sp>
        <p:nvSpPr>
          <p:cNvPr id="79" name="Rectangle 78">
            <a:hlinkClick r:id="rId3" action="ppaction://hlinksldjump"/>
            <a:extLst>
              <a:ext uri="{FF2B5EF4-FFF2-40B4-BE49-F238E27FC236}">
                <a16:creationId xmlns:a16="http://schemas.microsoft.com/office/drawing/2014/main" id="{B7DC0AF8-13A3-485D-91B3-36B9FFAE14D5}"/>
              </a:ext>
            </a:extLst>
          </p:cNvPr>
          <p:cNvSpPr/>
          <p:nvPr/>
        </p:nvSpPr>
        <p:spPr>
          <a:xfrm>
            <a:off x="5251554" y="4286586"/>
            <a:ext cx="530696" cy="71955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4676" kern="0" dirty="0">
                <a:solidFill>
                  <a:srgbClr val="000000">
                    <a:lumMod val="75000"/>
                    <a:lumOff val="25000"/>
                  </a:srgbClr>
                </a:solidFill>
                <a:latin typeface="+mj-lt"/>
              </a:rPr>
              <a:t>2</a:t>
            </a:r>
          </a:p>
        </p:txBody>
      </p:sp>
      <p:sp>
        <p:nvSpPr>
          <p:cNvPr id="80" name="Rectangle 79">
            <a:extLst>
              <a:ext uri="{FF2B5EF4-FFF2-40B4-BE49-F238E27FC236}">
                <a16:creationId xmlns:a16="http://schemas.microsoft.com/office/drawing/2014/main" id="{D6CE2C3D-68EF-4B59-AE5E-13BC409CFBA5}"/>
              </a:ext>
            </a:extLst>
          </p:cNvPr>
          <p:cNvSpPr/>
          <p:nvPr/>
        </p:nvSpPr>
        <p:spPr>
          <a:xfrm>
            <a:off x="5758561" y="4709109"/>
            <a:ext cx="627829" cy="211942"/>
          </a:xfrm>
          <a:prstGeom prst="rect">
            <a:avLst/>
          </a:prstGeom>
          <a:solidFill>
            <a:srgbClr val="000000">
              <a:lumMod val="65000"/>
              <a:lumOff val="35000"/>
            </a:srgbClr>
          </a:solidFill>
          <a:ln w="9525" cap="flat" cmpd="sng" algn="ctr">
            <a:noFill/>
            <a:prstDash val="solid"/>
          </a:ln>
          <a:effectLst/>
        </p:spPr>
        <p:txBody>
          <a:bodyPr rtlCol="0" anchor="t" anchorCtr="0"/>
          <a:lstStyle/>
          <a:p>
            <a:pPr algn="ctr" defTabSz="791779">
              <a:defRPr/>
            </a:pPr>
            <a:endParaRPr lang="en-IN" sz="1039" kern="0" dirty="0">
              <a:solidFill>
                <a:srgbClr val="000000"/>
              </a:solidFill>
              <a:latin typeface="Calibri" panose="020F0502020204030204"/>
            </a:endParaRPr>
          </a:p>
        </p:txBody>
      </p:sp>
      <p:sp>
        <p:nvSpPr>
          <p:cNvPr id="81" name="Rectangle 80">
            <a:hlinkClick r:id="rId3" action="ppaction://hlinksldjump"/>
            <a:extLst>
              <a:ext uri="{FF2B5EF4-FFF2-40B4-BE49-F238E27FC236}">
                <a16:creationId xmlns:a16="http://schemas.microsoft.com/office/drawing/2014/main" id="{B5620840-B81A-4961-8ACA-52BB36D00126}"/>
              </a:ext>
            </a:extLst>
          </p:cNvPr>
          <p:cNvSpPr/>
          <p:nvPr/>
        </p:nvSpPr>
        <p:spPr>
          <a:xfrm>
            <a:off x="5821479" y="4717404"/>
            <a:ext cx="519585"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FFE600"/>
                </a:solidFill>
                <a:latin typeface="Calibri" panose="020F0502020204030204"/>
              </a:rPr>
              <a:t>Page 08</a:t>
            </a:r>
          </a:p>
        </p:txBody>
      </p:sp>
      <p:cxnSp>
        <p:nvCxnSpPr>
          <p:cNvPr id="82" name="Straight Connector 81">
            <a:extLst>
              <a:ext uri="{FF2B5EF4-FFF2-40B4-BE49-F238E27FC236}">
                <a16:creationId xmlns:a16="http://schemas.microsoft.com/office/drawing/2014/main" id="{3B2FB4F1-A399-420C-B472-1A5A58ED7E0C}"/>
              </a:ext>
            </a:extLst>
          </p:cNvPr>
          <p:cNvCxnSpPr>
            <a:cxnSpLocks/>
          </p:cNvCxnSpPr>
          <p:nvPr/>
        </p:nvCxnSpPr>
        <p:spPr>
          <a:xfrm>
            <a:off x="5658587" y="4312923"/>
            <a:ext cx="0" cy="670035"/>
          </a:xfrm>
          <a:prstGeom prst="line">
            <a:avLst/>
          </a:prstGeom>
          <a:noFill/>
          <a:ln w="9525" cap="flat" cmpd="sng" algn="ctr">
            <a:solidFill>
              <a:srgbClr val="000000">
                <a:lumMod val="65000"/>
                <a:lumOff val="35000"/>
              </a:srgbClr>
            </a:solidFill>
            <a:prstDash val="solid"/>
            <a:tailEnd type="none"/>
          </a:ln>
          <a:effectLst/>
        </p:spPr>
      </p:cxnSp>
      <p:sp>
        <p:nvSpPr>
          <p:cNvPr id="88" name="Rectangle 87">
            <a:hlinkClick r:id="rId3" action="ppaction://hlinksldjump"/>
            <a:extLst>
              <a:ext uri="{FF2B5EF4-FFF2-40B4-BE49-F238E27FC236}">
                <a16:creationId xmlns:a16="http://schemas.microsoft.com/office/drawing/2014/main" id="{844BACE5-BC90-413D-9037-82A82F60E7FF}"/>
              </a:ext>
            </a:extLst>
          </p:cNvPr>
          <p:cNvSpPr/>
          <p:nvPr/>
        </p:nvSpPr>
        <p:spPr>
          <a:xfrm>
            <a:off x="2422329" y="5236670"/>
            <a:ext cx="1342738"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000000"/>
                </a:solidFill>
                <a:latin typeface="+mj-lt"/>
              </a:rPr>
              <a:t>Agile Planning</a:t>
            </a:r>
          </a:p>
        </p:txBody>
      </p:sp>
      <p:sp>
        <p:nvSpPr>
          <p:cNvPr id="89" name="Rectangle 88">
            <a:hlinkClick r:id="rId3" action="ppaction://hlinksldjump"/>
            <a:extLst>
              <a:ext uri="{FF2B5EF4-FFF2-40B4-BE49-F238E27FC236}">
                <a16:creationId xmlns:a16="http://schemas.microsoft.com/office/drawing/2014/main" id="{417D653C-BBAB-46DF-936C-8DB9DD4865CC}"/>
              </a:ext>
            </a:extLst>
          </p:cNvPr>
          <p:cNvSpPr/>
          <p:nvPr/>
        </p:nvSpPr>
        <p:spPr>
          <a:xfrm>
            <a:off x="1958277" y="5217288"/>
            <a:ext cx="530696" cy="71955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4676" kern="0" dirty="0">
                <a:solidFill>
                  <a:srgbClr val="000000">
                    <a:lumMod val="75000"/>
                    <a:lumOff val="25000"/>
                  </a:srgbClr>
                </a:solidFill>
                <a:latin typeface="+mj-lt"/>
              </a:rPr>
              <a:t>4</a:t>
            </a:r>
          </a:p>
        </p:txBody>
      </p:sp>
      <p:sp>
        <p:nvSpPr>
          <p:cNvPr id="90" name="Rectangle 89">
            <a:extLst>
              <a:ext uri="{FF2B5EF4-FFF2-40B4-BE49-F238E27FC236}">
                <a16:creationId xmlns:a16="http://schemas.microsoft.com/office/drawing/2014/main" id="{E6852876-73EB-4E75-AA89-E5F56133E5EC}"/>
              </a:ext>
            </a:extLst>
          </p:cNvPr>
          <p:cNvSpPr/>
          <p:nvPr/>
        </p:nvSpPr>
        <p:spPr>
          <a:xfrm>
            <a:off x="2423430" y="5660365"/>
            <a:ext cx="627829" cy="211942"/>
          </a:xfrm>
          <a:prstGeom prst="rect">
            <a:avLst/>
          </a:prstGeom>
          <a:solidFill>
            <a:srgbClr val="000000">
              <a:lumMod val="65000"/>
              <a:lumOff val="35000"/>
            </a:srgbClr>
          </a:solidFill>
          <a:ln w="9525" cap="flat" cmpd="sng" algn="ctr">
            <a:noFill/>
            <a:prstDash val="solid"/>
          </a:ln>
          <a:effectLst/>
        </p:spPr>
        <p:txBody>
          <a:bodyPr rtlCol="0" anchor="t" anchorCtr="0"/>
          <a:lstStyle/>
          <a:p>
            <a:pPr algn="ctr" defTabSz="791779">
              <a:defRPr/>
            </a:pPr>
            <a:endParaRPr lang="en-IN" sz="1039" kern="0" dirty="0">
              <a:solidFill>
                <a:srgbClr val="000000"/>
              </a:solidFill>
              <a:latin typeface="Calibri" panose="020F0502020204030204"/>
            </a:endParaRPr>
          </a:p>
        </p:txBody>
      </p:sp>
      <p:sp>
        <p:nvSpPr>
          <p:cNvPr id="91" name="Rectangle 90">
            <a:hlinkClick r:id="rId3" action="ppaction://hlinksldjump"/>
            <a:extLst>
              <a:ext uri="{FF2B5EF4-FFF2-40B4-BE49-F238E27FC236}">
                <a16:creationId xmlns:a16="http://schemas.microsoft.com/office/drawing/2014/main" id="{779F4CE2-6087-4F15-AFCE-9163CC413A30}"/>
              </a:ext>
            </a:extLst>
          </p:cNvPr>
          <p:cNvSpPr/>
          <p:nvPr/>
        </p:nvSpPr>
        <p:spPr>
          <a:xfrm>
            <a:off x="2445487" y="5668660"/>
            <a:ext cx="592575"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FFE600"/>
                </a:solidFill>
                <a:latin typeface="Calibri" panose="020F0502020204030204"/>
              </a:rPr>
              <a:t>Page 12</a:t>
            </a:r>
          </a:p>
        </p:txBody>
      </p:sp>
      <p:cxnSp>
        <p:nvCxnSpPr>
          <p:cNvPr id="92" name="Straight Connector 91">
            <a:extLst>
              <a:ext uri="{FF2B5EF4-FFF2-40B4-BE49-F238E27FC236}">
                <a16:creationId xmlns:a16="http://schemas.microsoft.com/office/drawing/2014/main" id="{2A1EA91E-1990-481F-8B3A-9941B75CDA51}"/>
              </a:ext>
            </a:extLst>
          </p:cNvPr>
          <p:cNvCxnSpPr>
            <a:cxnSpLocks/>
          </p:cNvCxnSpPr>
          <p:nvPr/>
        </p:nvCxnSpPr>
        <p:spPr>
          <a:xfrm>
            <a:off x="2326082" y="5236671"/>
            <a:ext cx="0" cy="706105"/>
          </a:xfrm>
          <a:prstGeom prst="line">
            <a:avLst/>
          </a:prstGeom>
          <a:noFill/>
          <a:ln w="9525" cap="flat" cmpd="sng" algn="ctr">
            <a:solidFill>
              <a:srgbClr val="000000">
                <a:lumMod val="65000"/>
                <a:lumOff val="35000"/>
              </a:srgbClr>
            </a:solidFill>
            <a:prstDash val="solid"/>
            <a:tailEnd type="none"/>
          </a:ln>
          <a:effectLst/>
        </p:spPr>
      </p:cxnSp>
      <p:sp>
        <p:nvSpPr>
          <p:cNvPr id="93" name="Rectangle 92">
            <a:hlinkClick r:id="rId3" action="ppaction://hlinksldjump"/>
            <a:extLst>
              <a:ext uri="{FF2B5EF4-FFF2-40B4-BE49-F238E27FC236}">
                <a16:creationId xmlns:a16="http://schemas.microsoft.com/office/drawing/2014/main" id="{574F8A64-B337-44D6-803C-8491AFCD280B}"/>
              </a:ext>
            </a:extLst>
          </p:cNvPr>
          <p:cNvSpPr/>
          <p:nvPr/>
        </p:nvSpPr>
        <p:spPr>
          <a:xfrm>
            <a:off x="5774412" y="5251516"/>
            <a:ext cx="1014625"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000000"/>
                </a:solidFill>
                <a:latin typeface="+mj-lt"/>
              </a:rPr>
              <a:t>Scrum</a:t>
            </a:r>
          </a:p>
        </p:txBody>
      </p:sp>
      <p:sp>
        <p:nvSpPr>
          <p:cNvPr id="94" name="Rectangle 93">
            <a:hlinkClick r:id="rId3" action="ppaction://hlinksldjump"/>
            <a:extLst>
              <a:ext uri="{FF2B5EF4-FFF2-40B4-BE49-F238E27FC236}">
                <a16:creationId xmlns:a16="http://schemas.microsoft.com/office/drawing/2014/main" id="{B4F0D44B-73B8-4C1A-B717-D8A54E74CC7E}"/>
              </a:ext>
            </a:extLst>
          </p:cNvPr>
          <p:cNvSpPr/>
          <p:nvPr/>
        </p:nvSpPr>
        <p:spPr>
          <a:xfrm>
            <a:off x="5271132" y="5227512"/>
            <a:ext cx="530696" cy="71955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4676" kern="0" dirty="0">
                <a:solidFill>
                  <a:srgbClr val="000000">
                    <a:lumMod val="75000"/>
                    <a:lumOff val="25000"/>
                  </a:srgbClr>
                </a:solidFill>
                <a:latin typeface="+mj-lt"/>
              </a:rPr>
              <a:t>5</a:t>
            </a:r>
          </a:p>
        </p:txBody>
      </p:sp>
      <p:sp>
        <p:nvSpPr>
          <p:cNvPr id="95" name="Rectangle 94">
            <a:extLst>
              <a:ext uri="{FF2B5EF4-FFF2-40B4-BE49-F238E27FC236}">
                <a16:creationId xmlns:a16="http://schemas.microsoft.com/office/drawing/2014/main" id="{17E8CB78-4607-402D-805D-D988859B7614}"/>
              </a:ext>
            </a:extLst>
          </p:cNvPr>
          <p:cNvSpPr/>
          <p:nvPr/>
        </p:nvSpPr>
        <p:spPr>
          <a:xfrm>
            <a:off x="5780058" y="5620409"/>
            <a:ext cx="627829" cy="211942"/>
          </a:xfrm>
          <a:prstGeom prst="rect">
            <a:avLst/>
          </a:prstGeom>
          <a:solidFill>
            <a:srgbClr val="000000">
              <a:lumMod val="65000"/>
              <a:lumOff val="35000"/>
            </a:srgbClr>
          </a:solidFill>
          <a:ln w="9525" cap="flat" cmpd="sng" algn="ctr">
            <a:noFill/>
            <a:prstDash val="solid"/>
          </a:ln>
          <a:effectLst/>
        </p:spPr>
        <p:txBody>
          <a:bodyPr rtlCol="0" anchor="t" anchorCtr="0"/>
          <a:lstStyle/>
          <a:p>
            <a:pPr algn="ctr" defTabSz="791779">
              <a:defRPr/>
            </a:pPr>
            <a:endParaRPr lang="en-IN" sz="1039" kern="0" dirty="0">
              <a:solidFill>
                <a:srgbClr val="000000"/>
              </a:solidFill>
              <a:latin typeface="Calibri" panose="020F0502020204030204"/>
            </a:endParaRPr>
          </a:p>
        </p:txBody>
      </p:sp>
      <p:sp>
        <p:nvSpPr>
          <p:cNvPr id="96" name="Rectangle 95">
            <a:hlinkClick r:id="rId3" action="ppaction://hlinksldjump"/>
            <a:extLst>
              <a:ext uri="{FF2B5EF4-FFF2-40B4-BE49-F238E27FC236}">
                <a16:creationId xmlns:a16="http://schemas.microsoft.com/office/drawing/2014/main" id="{C06E4641-2CC2-415A-A774-AAAF298C58D1}"/>
              </a:ext>
            </a:extLst>
          </p:cNvPr>
          <p:cNvSpPr/>
          <p:nvPr/>
        </p:nvSpPr>
        <p:spPr>
          <a:xfrm>
            <a:off x="5803152" y="5628704"/>
            <a:ext cx="582504"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FFE600"/>
                </a:solidFill>
                <a:latin typeface="Calibri" panose="020F0502020204030204"/>
              </a:rPr>
              <a:t>Page 15</a:t>
            </a:r>
          </a:p>
        </p:txBody>
      </p:sp>
      <p:cxnSp>
        <p:nvCxnSpPr>
          <p:cNvPr id="103" name="Straight Connector 102">
            <a:extLst>
              <a:ext uri="{FF2B5EF4-FFF2-40B4-BE49-F238E27FC236}">
                <a16:creationId xmlns:a16="http://schemas.microsoft.com/office/drawing/2014/main" id="{F8FB88CC-40BF-4D80-A053-3694B8D598DE}"/>
              </a:ext>
            </a:extLst>
          </p:cNvPr>
          <p:cNvCxnSpPr>
            <a:cxnSpLocks/>
          </p:cNvCxnSpPr>
          <p:nvPr/>
        </p:nvCxnSpPr>
        <p:spPr>
          <a:xfrm>
            <a:off x="2341649" y="4312923"/>
            <a:ext cx="0" cy="670035"/>
          </a:xfrm>
          <a:prstGeom prst="line">
            <a:avLst/>
          </a:prstGeom>
          <a:noFill/>
          <a:ln w="9525" cap="flat" cmpd="sng" algn="ctr">
            <a:solidFill>
              <a:srgbClr val="000000">
                <a:lumMod val="65000"/>
                <a:lumOff val="35000"/>
              </a:srgbClr>
            </a:solidFill>
            <a:prstDash val="solid"/>
            <a:tailEnd type="none"/>
          </a:ln>
          <a:effectLst/>
        </p:spPr>
      </p:cxnSp>
      <p:cxnSp>
        <p:nvCxnSpPr>
          <p:cNvPr id="104" name="Straight Connector 103">
            <a:extLst>
              <a:ext uri="{FF2B5EF4-FFF2-40B4-BE49-F238E27FC236}">
                <a16:creationId xmlns:a16="http://schemas.microsoft.com/office/drawing/2014/main" id="{CEC8D006-05DB-4906-8872-301F1CB21B1A}"/>
              </a:ext>
            </a:extLst>
          </p:cNvPr>
          <p:cNvCxnSpPr>
            <a:cxnSpLocks/>
          </p:cNvCxnSpPr>
          <p:nvPr/>
        </p:nvCxnSpPr>
        <p:spPr>
          <a:xfrm>
            <a:off x="5658587" y="5237736"/>
            <a:ext cx="0" cy="670035"/>
          </a:xfrm>
          <a:prstGeom prst="line">
            <a:avLst/>
          </a:prstGeom>
          <a:noFill/>
          <a:ln w="9525" cap="flat" cmpd="sng" algn="ctr">
            <a:solidFill>
              <a:srgbClr val="000000">
                <a:lumMod val="65000"/>
                <a:lumOff val="35000"/>
              </a:srgbClr>
            </a:solidFill>
            <a:prstDash val="solid"/>
            <a:tailEnd type="none"/>
          </a:ln>
          <a:effectLst/>
        </p:spPr>
      </p:cxnSp>
      <p:sp>
        <p:nvSpPr>
          <p:cNvPr id="105" name="Rectangle 104">
            <a:hlinkClick r:id="rId3" action="ppaction://hlinksldjump"/>
            <a:extLst>
              <a:ext uri="{FF2B5EF4-FFF2-40B4-BE49-F238E27FC236}">
                <a16:creationId xmlns:a16="http://schemas.microsoft.com/office/drawing/2014/main" id="{940DF76D-9241-4C07-89F2-C7429AEF84F6}"/>
              </a:ext>
            </a:extLst>
          </p:cNvPr>
          <p:cNvSpPr/>
          <p:nvPr/>
        </p:nvSpPr>
        <p:spPr>
          <a:xfrm>
            <a:off x="8755669" y="4312923"/>
            <a:ext cx="1610601"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000000"/>
                </a:solidFill>
              </a:rPr>
              <a:t>Principles of Agile</a:t>
            </a:r>
          </a:p>
        </p:txBody>
      </p:sp>
      <p:sp>
        <p:nvSpPr>
          <p:cNvPr id="106" name="Rectangle 105">
            <a:hlinkClick r:id="rId3" action="ppaction://hlinksldjump"/>
            <a:extLst>
              <a:ext uri="{FF2B5EF4-FFF2-40B4-BE49-F238E27FC236}">
                <a16:creationId xmlns:a16="http://schemas.microsoft.com/office/drawing/2014/main" id="{729C8AB1-3CA3-408E-B17D-2C9408E14926}"/>
              </a:ext>
            </a:extLst>
          </p:cNvPr>
          <p:cNvSpPr/>
          <p:nvPr/>
        </p:nvSpPr>
        <p:spPr>
          <a:xfrm>
            <a:off x="8252388" y="4286586"/>
            <a:ext cx="530696" cy="71955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4676" kern="0" dirty="0">
                <a:solidFill>
                  <a:srgbClr val="000000">
                    <a:lumMod val="75000"/>
                    <a:lumOff val="25000"/>
                  </a:srgbClr>
                </a:solidFill>
                <a:latin typeface="+mj-lt"/>
              </a:rPr>
              <a:t>3</a:t>
            </a:r>
          </a:p>
        </p:txBody>
      </p:sp>
      <p:sp>
        <p:nvSpPr>
          <p:cNvPr id="107" name="Rectangle 106">
            <a:extLst>
              <a:ext uri="{FF2B5EF4-FFF2-40B4-BE49-F238E27FC236}">
                <a16:creationId xmlns:a16="http://schemas.microsoft.com/office/drawing/2014/main" id="{6B3925D1-8550-4EC4-B4D5-DC26932748EF}"/>
              </a:ext>
            </a:extLst>
          </p:cNvPr>
          <p:cNvSpPr/>
          <p:nvPr/>
        </p:nvSpPr>
        <p:spPr>
          <a:xfrm>
            <a:off x="8759395" y="4709109"/>
            <a:ext cx="627829" cy="211942"/>
          </a:xfrm>
          <a:prstGeom prst="rect">
            <a:avLst/>
          </a:prstGeom>
          <a:solidFill>
            <a:srgbClr val="000000">
              <a:lumMod val="65000"/>
              <a:lumOff val="35000"/>
            </a:srgbClr>
          </a:solidFill>
          <a:ln w="9525" cap="flat" cmpd="sng" algn="ctr">
            <a:noFill/>
            <a:prstDash val="solid"/>
          </a:ln>
          <a:effectLst/>
        </p:spPr>
        <p:txBody>
          <a:bodyPr rtlCol="0" anchor="t" anchorCtr="0"/>
          <a:lstStyle/>
          <a:p>
            <a:pPr algn="ctr" defTabSz="791779">
              <a:defRPr/>
            </a:pPr>
            <a:endParaRPr lang="en-IN" sz="1039" kern="0" dirty="0">
              <a:solidFill>
                <a:srgbClr val="000000"/>
              </a:solidFill>
              <a:latin typeface="Calibri" panose="020F0502020204030204"/>
            </a:endParaRPr>
          </a:p>
        </p:txBody>
      </p:sp>
      <p:sp>
        <p:nvSpPr>
          <p:cNvPr id="108" name="Rectangle 107">
            <a:hlinkClick r:id="rId3" action="ppaction://hlinksldjump"/>
            <a:extLst>
              <a:ext uri="{FF2B5EF4-FFF2-40B4-BE49-F238E27FC236}">
                <a16:creationId xmlns:a16="http://schemas.microsoft.com/office/drawing/2014/main" id="{C6741816-5C8D-4391-AC6E-EF7283E78920}"/>
              </a:ext>
            </a:extLst>
          </p:cNvPr>
          <p:cNvSpPr/>
          <p:nvPr/>
        </p:nvSpPr>
        <p:spPr>
          <a:xfrm>
            <a:off x="8822314" y="4717404"/>
            <a:ext cx="519585"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FFE600"/>
                </a:solidFill>
                <a:latin typeface="Calibri" panose="020F0502020204030204"/>
              </a:rPr>
              <a:t>Page 10</a:t>
            </a:r>
          </a:p>
        </p:txBody>
      </p:sp>
      <p:cxnSp>
        <p:nvCxnSpPr>
          <p:cNvPr id="109" name="Straight Connector 108">
            <a:extLst>
              <a:ext uri="{FF2B5EF4-FFF2-40B4-BE49-F238E27FC236}">
                <a16:creationId xmlns:a16="http://schemas.microsoft.com/office/drawing/2014/main" id="{49BD51E9-B861-43C0-A950-14AAAC72A54F}"/>
              </a:ext>
            </a:extLst>
          </p:cNvPr>
          <p:cNvCxnSpPr>
            <a:cxnSpLocks/>
          </p:cNvCxnSpPr>
          <p:nvPr/>
        </p:nvCxnSpPr>
        <p:spPr>
          <a:xfrm>
            <a:off x="8659422" y="4312923"/>
            <a:ext cx="0" cy="670035"/>
          </a:xfrm>
          <a:prstGeom prst="line">
            <a:avLst/>
          </a:prstGeom>
          <a:noFill/>
          <a:ln w="9525" cap="flat" cmpd="sng" algn="ctr">
            <a:solidFill>
              <a:srgbClr val="000000">
                <a:lumMod val="65000"/>
                <a:lumOff val="35000"/>
              </a:srgbClr>
            </a:solidFill>
            <a:prstDash val="solid"/>
            <a:tailEnd type="none"/>
          </a:ln>
          <a:effectLst/>
        </p:spPr>
      </p:cxnSp>
      <p:sp>
        <p:nvSpPr>
          <p:cNvPr id="110" name="Rectangle 109">
            <a:hlinkClick r:id="rId3" action="ppaction://hlinksldjump"/>
            <a:extLst>
              <a:ext uri="{FF2B5EF4-FFF2-40B4-BE49-F238E27FC236}">
                <a16:creationId xmlns:a16="http://schemas.microsoft.com/office/drawing/2014/main" id="{98530509-59C7-4EF2-9526-893E3C1633F7}"/>
              </a:ext>
            </a:extLst>
          </p:cNvPr>
          <p:cNvSpPr/>
          <p:nvPr/>
        </p:nvSpPr>
        <p:spPr>
          <a:xfrm>
            <a:off x="8775246" y="5251516"/>
            <a:ext cx="1891494" cy="373051"/>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000000"/>
                </a:solidFill>
              </a:rPr>
              <a:t>Different Methodologies in Agile</a:t>
            </a:r>
          </a:p>
        </p:txBody>
      </p:sp>
      <p:sp>
        <p:nvSpPr>
          <p:cNvPr id="111" name="Rectangle 110">
            <a:hlinkClick r:id="rId3" action="ppaction://hlinksldjump"/>
            <a:extLst>
              <a:ext uri="{FF2B5EF4-FFF2-40B4-BE49-F238E27FC236}">
                <a16:creationId xmlns:a16="http://schemas.microsoft.com/office/drawing/2014/main" id="{B3886825-EDB9-46BD-8FBE-971C81031214}"/>
              </a:ext>
            </a:extLst>
          </p:cNvPr>
          <p:cNvSpPr/>
          <p:nvPr/>
        </p:nvSpPr>
        <p:spPr>
          <a:xfrm>
            <a:off x="8271966" y="5227512"/>
            <a:ext cx="530696" cy="71955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4676" kern="0" dirty="0">
                <a:solidFill>
                  <a:srgbClr val="000000">
                    <a:lumMod val="75000"/>
                    <a:lumOff val="25000"/>
                  </a:srgbClr>
                </a:solidFill>
                <a:latin typeface="+mj-lt"/>
              </a:rPr>
              <a:t>6</a:t>
            </a:r>
          </a:p>
        </p:txBody>
      </p:sp>
      <p:sp>
        <p:nvSpPr>
          <p:cNvPr id="112" name="Rectangle 111">
            <a:extLst>
              <a:ext uri="{FF2B5EF4-FFF2-40B4-BE49-F238E27FC236}">
                <a16:creationId xmlns:a16="http://schemas.microsoft.com/office/drawing/2014/main" id="{D572E379-135C-4528-953F-C303B1536344}"/>
              </a:ext>
            </a:extLst>
          </p:cNvPr>
          <p:cNvSpPr/>
          <p:nvPr/>
        </p:nvSpPr>
        <p:spPr>
          <a:xfrm>
            <a:off x="8780893" y="5620409"/>
            <a:ext cx="627829" cy="211942"/>
          </a:xfrm>
          <a:prstGeom prst="rect">
            <a:avLst/>
          </a:prstGeom>
          <a:solidFill>
            <a:srgbClr val="000000">
              <a:lumMod val="65000"/>
              <a:lumOff val="35000"/>
            </a:srgbClr>
          </a:solidFill>
          <a:ln w="9525" cap="flat" cmpd="sng" algn="ctr">
            <a:noFill/>
            <a:prstDash val="solid"/>
          </a:ln>
          <a:effectLst/>
        </p:spPr>
        <p:txBody>
          <a:bodyPr rtlCol="0" anchor="t" anchorCtr="0"/>
          <a:lstStyle/>
          <a:p>
            <a:pPr algn="ctr" defTabSz="791779">
              <a:defRPr/>
            </a:pPr>
            <a:endParaRPr lang="en-IN" sz="1039" kern="0" dirty="0">
              <a:solidFill>
                <a:srgbClr val="000000"/>
              </a:solidFill>
              <a:latin typeface="Calibri" panose="020F0502020204030204"/>
            </a:endParaRPr>
          </a:p>
        </p:txBody>
      </p:sp>
      <p:sp>
        <p:nvSpPr>
          <p:cNvPr id="113" name="Rectangle 112">
            <a:hlinkClick r:id="rId3" action="ppaction://hlinksldjump"/>
            <a:extLst>
              <a:ext uri="{FF2B5EF4-FFF2-40B4-BE49-F238E27FC236}">
                <a16:creationId xmlns:a16="http://schemas.microsoft.com/office/drawing/2014/main" id="{10F8FC36-7792-4236-B17D-C73DC929DCFA}"/>
              </a:ext>
            </a:extLst>
          </p:cNvPr>
          <p:cNvSpPr/>
          <p:nvPr/>
        </p:nvSpPr>
        <p:spPr>
          <a:xfrm>
            <a:off x="8803987" y="5628704"/>
            <a:ext cx="582504"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FFE600"/>
                </a:solidFill>
                <a:latin typeface="Calibri" panose="020F0502020204030204"/>
              </a:rPr>
              <a:t>Page 19</a:t>
            </a:r>
          </a:p>
        </p:txBody>
      </p:sp>
      <p:cxnSp>
        <p:nvCxnSpPr>
          <p:cNvPr id="114" name="Straight Connector 113">
            <a:extLst>
              <a:ext uri="{FF2B5EF4-FFF2-40B4-BE49-F238E27FC236}">
                <a16:creationId xmlns:a16="http://schemas.microsoft.com/office/drawing/2014/main" id="{F202467F-7D81-4026-BE77-0744E2998D4A}"/>
              </a:ext>
            </a:extLst>
          </p:cNvPr>
          <p:cNvCxnSpPr>
            <a:cxnSpLocks/>
          </p:cNvCxnSpPr>
          <p:nvPr/>
        </p:nvCxnSpPr>
        <p:spPr>
          <a:xfrm>
            <a:off x="8659422" y="5237736"/>
            <a:ext cx="0" cy="670035"/>
          </a:xfrm>
          <a:prstGeom prst="line">
            <a:avLst/>
          </a:prstGeom>
          <a:noFill/>
          <a:ln w="9525" cap="flat" cmpd="sng" algn="ctr">
            <a:solidFill>
              <a:srgbClr val="000000">
                <a:lumMod val="65000"/>
                <a:lumOff val="35000"/>
              </a:srgbClr>
            </a:solidFill>
            <a:prstDash val="solid"/>
            <a:tailEnd type="none"/>
          </a:ln>
          <a:effectLst/>
        </p:spPr>
      </p:cxnSp>
      <p:sp>
        <p:nvSpPr>
          <p:cNvPr id="35" name="Rectangle 34">
            <a:hlinkClick r:id="rId3" action="ppaction://hlinksldjump"/>
            <a:extLst>
              <a:ext uri="{FF2B5EF4-FFF2-40B4-BE49-F238E27FC236}">
                <a16:creationId xmlns:a16="http://schemas.microsoft.com/office/drawing/2014/main" id="{5AF4A4F3-8B35-4AB2-9073-01E69A4D92E9}"/>
              </a:ext>
            </a:extLst>
          </p:cNvPr>
          <p:cNvSpPr/>
          <p:nvPr/>
        </p:nvSpPr>
        <p:spPr>
          <a:xfrm>
            <a:off x="2445487" y="6186369"/>
            <a:ext cx="1891494" cy="373051"/>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000000"/>
                </a:solidFill>
              </a:rPr>
              <a:t>Advantages and Disadvantages of Agile</a:t>
            </a:r>
          </a:p>
        </p:txBody>
      </p:sp>
      <p:sp>
        <p:nvSpPr>
          <p:cNvPr id="36" name="Rectangle 35">
            <a:hlinkClick r:id="rId3" action="ppaction://hlinksldjump"/>
            <a:extLst>
              <a:ext uri="{FF2B5EF4-FFF2-40B4-BE49-F238E27FC236}">
                <a16:creationId xmlns:a16="http://schemas.microsoft.com/office/drawing/2014/main" id="{6B141FF5-BB55-49EE-AFA6-4FBDA68A0555}"/>
              </a:ext>
            </a:extLst>
          </p:cNvPr>
          <p:cNvSpPr/>
          <p:nvPr/>
        </p:nvSpPr>
        <p:spPr>
          <a:xfrm>
            <a:off x="1942207" y="6162365"/>
            <a:ext cx="530696" cy="71955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4676" kern="0" dirty="0">
                <a:solidFill>
                  <a:srgbClr val="000000">
                    <a:lumMod val="75000"/>
                    <a:lumOff val="25000"/>
                  </a:srgbClr>
                </a:solidFill>
                <a:latin typeface="+mj-lt"/>
              </a:rPr>
              <a:t>7</a:t>
            </a:r>
          </a:p>
        </p:txBody>
      </p:sp>
      <p:sp>
        <p:nvSpPr>
          <p:cNvPr id="37" name="Rectangle 36">
            <a:extLst>
              <a:ext uri="{FF2B5EF4-FFF2-40B4-BE49-F238E27FC236}">
                <a16:creationId xmlns:a16="http://schemas.microsoft.com/office/drawing/2014/main" id="{80EE9141-E599-4AF6-A4CE-9791AC2A8388}"/>
              </a:ext>
            </a:extLst>
          </p:cNvPr>
          <p:cNvSpPr/>
          <p:nvPr/>
        </p:nvSpPr>
        <p:spPr>
          <a:xfrm>
            <a:off x="2451134" y="6555262"/>
            <a:ext cx="627829" cy="211942"/>
          </a:xfrm>
          <a:prstGeom prst="rect">
            <a:avLst/>
          </a:prstGeom>
          <a:solidFill>
            <a:srgbClr val="000000">
              <a:lumMod val="65000"/>
              <a:lumOff val="35000"/>
            </a:srgbClr>
          </a:solidFill>
          <a:ln w="9525" cap="flat" cmpd="sng" algn="ctr">
            <a:noFill/>
            <a:prstDash val="solid"/>
          </a:ln>
          <a:effectLst/>
        </p:spPr>
        <p:txBody>
          <a:bodyPr rtlCol="0" anchor="t" anchorCtr="0"/>
          <a:lstStyle/>
          <a:p>
            <a:pPr algn="ctr" defTabSz="791779">
              <a:defRPr/>
            </a:pPr>
            <a:endParaRPr lang="en-IN" sz="1039" kern="0" dirty="0">
              <a:solidFill>
                <a:srgbClr val="000000"/>
              </a:solidFill>
              <a:latin typeface="Calibri" panose="020F0502020204030204"/>
            </a:endParaRPr>
          </a:p>
        </p:txBody>
      </p:sp>
      <p:sp>
        <p:nvSpPr>
          <p:cNvPr id="38" name="Rectangle 37">
            <a:hlinkClick r:id="rId3" action="ppaction://hlinksldjump"/>
            <a:extLst>
              <a:ext uri="{FF2B5EF4-FFF2-40B4-BE49-F238E27FC236}">
                <a16:creationId xmlns:a16="http://schemas.microsoft.com/office/drawing/2014/main" id="{63C2622B-169E-40A4-A588-3EF9B510BFEC}"/>
              </a:ext>
            </a:extLst>
          </p:cNvPr>
          <p:cNvSpPr/>
          <p:nvPr/>
        </p:nvSpPr>
        <p:spPr>
          <a:xfrm>
            <a:off x="2474228" y="6563557"/>
            <a:ext cx="582504" cy="186526"/>
          </a:xfrm>
          <a:prstGeom prst="rect">
            <a:avLst/>
          </a:prstGeom>
          <a:noFill/>
          <a:ln w="9525" cap="flat" cmpd="sng" algn="ctr">
            <a:noFill/>
            <a:prstDash val="solid"/>
          </a:ln>
          <a:effectLst/>
        </p:spPr>
        <p:txBody>
          <a:bodyPr wrap="square" lIns="0" tIns="0" rIns="0" bIns="0" rtlCol="0" anchor="t" anchorCtr="0">
            <a:spAutoFit/>
          </a:bodyPr>
          <a:lstStyle/>
          <a:p>
            <a:pPr defTabSz="791779">
              <a:defRPr/>
            </a:pPr>
            <a:r>
              <a:rPr lang="en-IN" sz="1212" kern="0" dirty="0">
                <a:solidFill>
                  <a:srgbClr val="FFE600"/>
                </a:solidFill>
                <a:latin typeface="Calibri" panose="020F0502020204030204"/>
              </a:rPr>
              <a:t>Page 21</a:t>
            </a:r>
          </a:p>
        </p:txBody>
      </p:sp>
      <p:cxnSp>
        <p:nvCxnSpPr>
          <p:cNvPr id="39" name="Straight Connector 38">
            <a:extLst>
              <a:ext uri="{FF2B5EF4-FFF2-40B4-BE49-F238E27FC236}">
                <a16:creationId xmlns:a16="http://schemas.microsoft.com/office/drawing/2014/main" id="{827C130F-CB34-451A-8F9C-F2EE447BAF50}"/>
              </a:ext>
            </a:extLst>
          </p:cNvPr>
          <p:cNvCxnSpPr>
            <a:cxnSpLocks/>
          </p:cNvCxnSpPr>
          <p:nvPr/>
        </p:nvCxnSpPr>
        <p:spPr>
          <a:xfrm>
            <a:off x="2329663" y="6172589"/>
            <a:ext cx="0" cy="670035"/>
          </a:xfrm>
          <a:prstGeom prst="line">
            <a:avLst/>
          </a:prstGeom>
          <a:noFill/>
          <a:ln w="9525" cap="flat" cmpd="sng" algn="ctr">
            <a:solidFill>
              <a:srgbClr val="000000">
                <a:lumMod val="65000"/>
                <a:lumOff val="35000"/>
              </a:srgbClr>
            </a:solidFill>
            <a:prstDash val="solid"/>
            <a:tailEnd type="none"/>
          </a:ln>
          <a:effectLst/>
        </p:spPr>
      </p:cxnSp>
    </p:spTree>
    <p:extLst>
      <p:ext uri="{BB962C8B-B14F-4D97-AF65-F5344CB8AC3E}">
        <p14:creationId xmlns:p14="http://schemas.microsoft.com/office/powerpoint/2010/main" val="1050064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Diagonal Corners Snipped 48">
            <a:extLst>
              <a:ext uri="{FF2B5EF4-FFF2-40B4-BE49-F238E27FC236}">
                <a16:creationId xmlns:a16="http://schemas.microsoft.com/office/drawing/2014/main" id="{A73B1F43-B088-44C4-8E64-F11EAE3DF56A}"/>
              </a:ext>
            </a:extLst>
          </p:cNvPr>
          <p:cNvSpPr/>
          <p:nvPr/>
        </p:nvSpPr>
        <p:spPr>
          <a:xfrm>
            <a:off x="7479437" y="1356341"/>
            <a:ext cx="1677003" cy="513620"/>
          </a:xfrm>
          <a:prstGeom prst="snip2DiagRect">
            <a:avLst>
              <a:gd name="adj1" fmla="val 0"/>
              <a:gd name="adj2" fmla="val 38909"/>
            </a:avLst>
          </a:prstGeom>
          <a:solidFill>
            <a:schemeClr val="tx2"/>
          </a:solidFill>
          <a:ln w="23346" cap="flat">
            <a:noFill/>
            <a:prstDash val="solid"/>
            <a:miter/>
          </a:ln>
          <a:extLst>
            <a:ext uri="{91240B29-F687-4F45-9708-019B960494DF}">
              <a14:hiddenLine xmlns:a14="http://schemas.microsoft.com/office/drawing/2010/main" w="23346" cap="flat">
                <a:solidFill>
                  <a:prstClr val="black"/>
                </a:solidFill>
                <a:prstDash val="solid"/>
                <a:miter/>
              </a14:hiddenLine>
            </a:ext>
          </a:extLst>
        </p:spPr>
        <p:txBody>
          <a:bodyPr rtlCol="0" anchor="ctr"/>
          <a:lstStyle/>
          <a:p>
            <a:endParaRPr lang="en-IN" sz="1799" dirty="0"/>
          </a:p>
        </p:txBody>
      </p:sp>
      <p:sp>
        <p:nvSpPr>
          <p:cNvPr id="50" name="Rectangle: Diagonal Corners Snipped 49">
            <a:extLst>
              <a:ext uri="{FF2B5EF4-FFF2-40B4-BE49-F238E27FC236}">
                <a16:creationId xmlns:a16="http://schemas.microsoft.com/office/drawing/2014/main" id="{9B0F4416-B54F-4362-A9AC-CC90E70A8153}"/>
              </a:ext>
            </a:extLst>
          </p:cNvPr>
          <p:cNvSpPr/>
          <p:nvPr/>
        </p:nvSpPr>
        <p:spPr>
          <a:xfrm>
            <a:off x="9574019" y="1368228"/>
            <a:ext cx="1814691" cy="501733"/>
          </a:xfrm>
          <a:prstGeom prst="snip2DiagRect">
            <a:avLst>
              <a:gd name="adj1" fmla="val 0"/>
              <a:gd name="adj2" fmla="val 38909"/>
            </a:avLst>
          </a:prstGeom>
          <a:solidFill>
            <a:schemeClr val="tx2"/>
          </a:solidFill>
          <a:ln w="23346" cap="flat">
            <a:noFill/>
            <a:prstDash val="solid"/>
            <a:miter/>
          </a:ln>
          <a:extLst>
            <a:ext uri="{91240B29-F687-4F45-9708-019B960494DF}">
              <a14:hiddenLine xmlns:a14="http://schemas.microsoft.com/office/drawing/2010/main" w="23346" cap="flat">
                <a:solidFill>
                  <a:prstClr val="black"/>
                </a:solidFill>
                <a:prstDash val="solid"/>
                <a:miter/>
              </a14:hiddenLine>
            </a:ext>
          </a:extLst>
        </p:spPr>
        <p:txBody>
          <a:bodyPr rtlCol="0" anchor="ctr"/>
          <a:lstStyle/>
          <a:p>
            <a:endParaRPr lang="en-IN" sz="1799" dirty="0"/>
          </a:p>
        </p:txBody>
      </p:sp>
      <p:sp>
        <p:nvSpPr>
          <p:cNvPr id="48" name="Rectangle: Diagonal Corners Snipped 47">
            <a:extLst>
              <a:ext uri="{FF2B5EF4-FFF2-40B4-BE49-F238E27FC236}">
                <a16:creationId xmlns:a16="http://schemas.microsoft.com/office/drawing/2014/main" id="{0245B761-3B49-4341-B994-E3BB5078C95D}"/>
              </a:ext>
            </a:extLst>
          </p:cNvPr>
          <p:cNvSpPr/>
          <p:nvPr/>
        </p:nvSpPr>
        <p:spPr>
          <a:xfrm>
            <a:off x="4960506" y="1361241"/>
            <a:ext cx="1953747" cy="542030"/>
          </a:xfrm>
          <a:prstGeom prst="snip2DiagRect">
            <a:avLst>
              <a:gd name="adj1" fmla="val 0"/>
              <a:gd name="adj2" fmla="val 38909"/>
            </a:avLst>
          </a:prstGeom>
          <a:solidFill>
            <a:schemeClr val="tx2"/>
          </a:solidFill>
          <a:ln w="23346" cap="flat">
            <a:noFill/>
            <a:prstDash val="solid"/>
            <a:miter/>
          </a:ln>
          <a:extLst>
            <a:ext uri="{91240B29-F687-4F45-9708-019B960494DF}">
              <a14:hiddenLine xmlns:a14="http://schemas.microsoft.com/office/drawing/2010/main" w="23346" cap="flat">
                <a:solidFill>
                  <a:prstClr val="black"/>
                </a:solidFill>
                <a:prstDash val="solid"/>
                <a:miter/>
              </a14:hiddenLine>
            </a:ext>
          </a:extLst>
        </p:spPr>
        <p:txBody>
          <a:bodyPr rtlCol="0" anchor="ctr"/>
          <a:lstStyle/>
          <a:p>
            <a:endParaRPr lang="en-IN" sz="1799" dirty="0"/>
          </a:p>
        </p:txBody>
      </p:sp>
      <p:sp>
        <p:nvSpPr>
          <p:cNvPr id="28674" name="Rectangle 2"/>
          <p:cNvSpPr>
            <a:spLocks noGrp="1" noChangeArrowheads="1"/>
          </p:cNvSpPr>
          <p:nvPr>
            <p:ph type="title"/>
          </p:nvPr>
        </p:nvSpPr>
        <p:spPr>
          <a:xfrm>
            <a:off x="609601" y="474929"/>
            <a:ext cx="10972800" cy="590093"/>
          </a:xfrm>
        </p:spPr>
        <p:txBody>
          <a:bodyPr/>
          <a:lstStyle/>
          <a:p>
            <a:r>
              <a:rPr lang="en-IN" dirty="0">
                <a:latin typeface="Calibri" panose="020F0502020204030204" pitchFamily="34" charset="0"/>
                <a:cs typeface="Calibri" panose="020F0502020204030204" pitchFamily="34" charset="0"/>
              </a:rPr>
              <a:t>5 Important Types Of Agile Methodology </a:t>
            </a:r>
            <a:endParaRPr lang="en-US" sz="1999" b="1" i="1" dirty="0">
              <a:latin typeface="Calibri" panose="020F0502020204030204" pitchFamily="34" charset="0"/>
              <a:cs typeface="Calibri" panose="020F0502020204030204" pitchFamily="34" charset="0"/>
            </a:endParaRPr>
          </a:p>
        </p:txBody>
      </p:sp>
      <p:sp>
        <p:nvSpPr>
          <p:cNvPr id="19" name="Content Placeholder 213"/>
          <p:cNvSpPr txBox="1">
            <a:spLocks/>
          </p:cNvSpPr>
          <p:nvPr/>
        </p:nvSpPr>
        <p:spPr>
          <a:xfrm>
            <a:off x="483863" y="2290846"/>
            <a:ext cx="1959447" cy="3876704"/>
          </a:xfrm>
          <a:prstGeom prst="rect">
            <a:avLst/>
          </a:prstGeom>
          <a:noFill/>
        </p:spPr>
        <p:txBody>
          <a:bodyPr/>
          <a:lstStyle/>
          <a:p>
            <a:pPr marL="179910" indent="-179910" eaLnBrk="0" hangingPunct="0">
              <a:spcBef>
                <a:spcPts val="400"/>
              </a:spcBef>
              <a:buClr>
                <a:srgbClr val="2E2E38"/>
              </a:buClr>
              <a:buSzPct val="75000"/>
              <a:buFont typeface="Arial" panose="020B0604020202020204" pitchFamily="34" charset="0"/>
              <a:buChar char="►"/>
              <a:defRPr/>
            </a:pPr>
            <a:r>
              <a:rPr lang="en-IN" sz="999" b="1" dirty="0">
                <a:solidFill>
                  <a:srgbClr val="2E2E38"/>
                </a:solidFill>
                <a:cs typeface="Arial" pitchFamily="34" charset="0"/>
              </a:rPr>
              <a:t>The word Kanban is of Japanese origin and its meaning is linked to a time concept, “just-in-time”. In practice, the Kanban method exists in a board or table (Kanban board), divided into columns, that shows every flow of the software production. As the development evolves, the information contained in the table changes, and when a new task comes into play, a new “card” is created.</a:t>
            </a:r>
          </a:p>
          <a:p>
            <a:pPr marL="179910" indent="-179910" eaLnBrk="0" hangingPunct="0">
              <a:spcBef>
                <a:spcPts val="400"/>
              </a:spcBef>
              <a:buClr>
                <a:srgbClr val="2E2E38"/>
              </a:buClr>
              <a:buSzPct val="75000"/>
              <a:buFont typeface="Arial" panose="020B0604020202020204" pitchFamily="34" charset="0"/>
              <a:buChar char="►"/>
              <a:defRPr/>
            </a:pPr>
            <a:endParaRPr lang="en-IN" sz="999" b="1" dirty="0">
              <a:solidFill>
                <a:srgbClr val="2E2E38"/>
              </a:solidFill>
              <a:cs typeface="Arial" pitchFamily="34" charset="0"/>
            </a:endParaRPr>
          </a:p>
          <a:p>
            <a:pPr marL="179910" indent="-179910" eaLnBrk="0" hangingPunct="0">
              <a:spcBef>
                <a:spcPts val="400"/>
              </a:spcBef>
              <a:buClr>
                <a:srgbClr val="2E2E38"/>
              </a:buClr>
              <a:buSzPct val="75000"/>
              <a:buFont typeface="Arial" panose="020B0604020202020204" pitchFamily="34" charset="0"/>
              <a:buChar char="►"/>
              <a:defRPr/>
            </a:pPr>
            <a:r>
              <a:rPr lang="en-IN" sz="999" b="1" dirty="0">
                <a:solidFill>
                  <a:srgbClr val="2E2E38"/>
                </a:solidFill>
                <a:cs typeface="Arial" pitchFamily="34" charset="0"/>
              </a:rPr>
              <a:t>The Kanban method requires communication and transparency so that the members of a team can know exactly at what stage the development is and can see the status of the project at any time.</a:t>
            </a:r>
            <a:endParaRPr lang="en-US" sz="1099" i="1" dirty="0">
              <a:solidFill>
                <a:srgbClr val="2E2E38"/>
              </a:solidFill>
              <a:cs typeface="Arial" pitchFamily="34" charset="0"/>
            </a:endParaRPr>
          </a:p>
        </p:txBody>
      </p:sp>
      <p:sp>
        <p:nvSpPr>
          <p:cNvPr id="20" name="Content Placeholder 214"/>
          <p:cNvSpPr txBox="1">
            <a:spLocks/>
          </p:cNvSpPr>
          <p:nvPr/>
        </p:nvSpPr>
        <p:spPr>
          <a:xfrm>
            <a:off x="2536105" y="2374656"/>
            <a:ext cx="2121025" cy="4120078"/>
          </a:xfrm>
          <a:prstGeom prst="rect">
            <a:avLst/>
          </a:prstGeom>
          <a:noFill/>
        </p:spPr>
        <p:txBody>
          <a:bodyPr/>
          <a:lstStyle/>
          <a:p>
            <a:pPr marL="179910" indent="-179910" eaLnBrk="0" hangingPunct="0">
              <a:spcBef>
                <a:spcPts val="400"/>
              </a:spcBef>
              <a:buClr>
                <a:srgbClr val="2E2E38"/>
              </a:buClr>
              <a:buSzPct val="75000"/>
              <a:buFont typeface="Arial" panose="020B0604020202020204" pitchFamily="34" charset="0"/>
              <a:buChar char="►"/>
              <a:defRPr/>
            </a:pPr>
            <a:r>
              <a:rPr lang="en-IN" sz="999" b="1" dirty="0">
                <a:solidFill>
                  <a:srgbClr val="2E2E38"/>
                </a:solidFill>
                <a:cs typeface="Arial" pitchFamily="34" charset="0"/>
              </a:rPr>
              <a:t>Scrum is, undoubtedly, the most used of the many frameworks of the Agile methodology. Scrum is characterised by cycles or stages of development, known as sprints, and by the maximisation of development time for a software product. It is usually used in the management of development projects for software products, but it can also be used in a business-related context.</a:t>
            </a:r>
          </a:p>
          <a:p>
            <a:pPr marL="179910" indent="-179910" eaLnBrk="0" hangingPunct="0">
              <a:spcBef>
                <a:spcPts val="400"/>
              </a:spcBef>
              <a:buClr>
                <a:srgbClr val="2E2E38"/>
              </a:buClr>
              <a:buSzPct val="75000"/>
              <a:buFont typeface="Arial" panose="020B0604020202020204" pitchFamily="34" charset="0"/>
              <a:buChar char="►"/>
              <a:defRPr/>
            </a:pPr>
            <a:endParaRPr lang="en-IN" sz="999" b="1" dirty="0">
              <a:solidFill>
                <a:srgbClr val="2E2E38"/>
              </a:solidFill>
              <a:cs typeface="Arial" pitchFamily="34" charset="0"/>
            </a:endParaRPr>
          </a:p>
          <a:p>
            <a:pPr marL="179910" indent="-179910" eaLnBrk="0" hangingPunct="0">
              <a:spcBef>
                <a:spcPts val="400"/>
              </a:spcBef>
              <a:buClr>
                <a:srgbClr val="2E2E38"/>
              </a:buClr>
              <a:buSzPct val="75000"/>
              <a:buFont typeface="Arial" panose="020B0604020202020204" pitchFamily="34" charset="0"/>
              <a:buChar char="►"/>
              <a:defRPr/>
            </a:pPr>
            <a:r>
              <a:rPr lang="en-IN" sz="999" b="1" dirty="0">
                <a:solidFill>
                  <a:srgbClr val="2E2E38"/>
                </a:solidFill>
                <a:cs typeface="Arial" pitchFamily="34" charset="0"/>
              </a:rPr>
              <a:t>Every day there are small 15-minute meetings, the daily scrum, that take the role of synchronising activities and finding the best way to plan the workday.</a:t>
            </a:r>
          </a:p>
        </p:txBody>
      </p:sp>
      <p:sp>
        <p:nvSpPr>
          <p:cNvPr id="15" name="Rectangle: Diagonal Corners Snipped 14">
            <a:extLst>
              <a:ext uri="{FF2B5EF4-FFF2-40B4-BE49-F238E27FC236}">
                <a16:creationId xmlns:a16="http://schemas.microsoft.com/office/drawing/2014/main" id="{25695D59-E39F-46B8-9F3D-CB58363D993C}"/>
              </a:ext>
            </a:extLst>
          </p:cNvPr>
          <p:cNvSpPr/>
          <p:nvPr/>
        </p:nvSpPr>
        <p:spPr>
          <a:xfrm>
            <a:off x="633179" y="1394848"/>
            <a:ext cx="1677003" cy="500979"/>
          </a:xfrm>
          <a:prstGeom prst="snip2DiagRect">
            <a:avLst>
              <a:gd name="adj1" fmla="val 0"/>
              <a:gd name="adj2" fmla="val 38909"/>
            </a:avLst>
          </a:prstGeom>
          <a:solidFill>
            <a:schemeClr val="tx2"/>
          </a:solidFill>
          <a:ln w="23346" cap="flat">
            <a:noFill/>
            <a:prstDash val="solid"/>
            <a:miter/>
          </a:ln>
        </p:spPr>
        <p:txBody>
          <a:bodyPr rtlCol="0" anchor="ctr"/>
          <a:lstStyle/>
          <a:p>
            <a:endParaRPr lang="en-IN" sz="1799" baseline="-25000" dirty="0"/>
          </a:p>
        </p:txBody>
      </p:sp>
      <p:sp>
        <p:nvSpPr>
          <p:cNvPr id="28685" name="Freeform: Shape 28684">
            <a:extLst>
              <a:ext uri="{FF2B5EF4-FFF2-40B4-BE49-F238E27FC236}">
                <a16:creationId xmlns:a16="http://schemas.microsoft.com/office/drawing/2014/main" id="{8270A66F-8545-4A5E-B19A-43A8DD3E89FF}"/>
              </a:ext>
            </a:extLst>
          </p:cNvPr>
          <p:cNvSpPr/>
          <p:nvPr/>
        </p:nvSpPr>
        <p:spPr>
          <a:xfrm>
            <a:off x="1262386" y="1134558"/>
            <a:ext cx="9480711" cy="222065"/>
          </a:xfrm>
          <a:custGeom>
            <a:avLst/>
            <a:gdLst>
              <a:gd name="connsiteX0" fmla="*/ 8556702 w 8549226"/>
              <a:gd name="connsiteY0" fmla="*/ 354816 h 350378"/>
              <a:gd name="connsiteX1" fmla="*/ 8552496 w 8549226"/>
              <a:gd name="connsiteY1" fmla="*/ 350378 h 350378"/>
              <a:gd name="connsiteX2" fmla="*/ 8223375 w 8549226"/>
              <a:gd name="connsiteY2" fmla="*/ 8876 h 350378"/>
              <a:gd name="connsiteX3" fmla="*/ 337531 w 8549226"/>
              <a:gd name="connsiteY3" fmla="*/ 8876 h 350378"/>
              <a:gd name="connsiteX4" fmla="*/ 8409 w 8549226"/>
              <a:gd name="connsiteY4" fmla="*/ 350378 h 350378"/>
              <a:gd name="connsiteX5" fmla="*/ 4205 w 8549226"/>
              <a:gd name="connsiteY5" fmla="*/ 354816 h 350378"/>
              <a:gd name="connsiteX6" fmla="*/ 0 w 8549226"/>
              <a:gd name="connsiteY6" fmla="*/ 350378 h 350378"/>
              <a:gd name="connsiteX7" fmla="*/ 337765 w 8549226"/>
              <a:gd name="connsiteY7" fmla="*/ 0 h 350378"/>
              <a:gd name="connsiteX8" fmla="*/ 8223609 w 8549226"/>
              <a:gd name="connsiteY8" fmla="*/ 0 h 350378"/>
              <a:gd name="connsiteX9" fmla="*/ 8561373 w 8549226"/>
              <a:gd name="connsiteY9" fmla="*/ 350378 h 350378"/>
              <a:gd name="connsiteX10" fmla="*/ 8556702 w 8549226"/>
              <a:gd name="connsiteY10" fmla="*/ 354816 h 35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9226" h="350378">
                <a:moveTo>
                  <a:pt x="8556702" y="354816"/>
                </a:moveTo>
                <a:cubicBezTo>
                  <a:pt x="8554366" y="354816"/>
                  <a:pt x="8552496" y="352948"/>
                  <a:pt x="8552496" y="350378"/>
                </a:cubicBezTo>
                <a:cubicBezTo>
                  <a:pt x="8552496" y="162108"/>
                  <a:pt x="8404871" y="8876"/>
                  <a:pt x="8223375" y="8876"/>
                </a:cubicBezTo>
                <a:lnTo>
                  <a:pt x="337531" y="8876"/>
                </a:lnTo>
                <a:cubicBezTo>
                  <a:pt x="156035" y="8876"/>
                  <a:pt x="8409" y="162108"/>
                  <a:pt x="8409" y="350378"/>
                </a:cubicBezTo>
                <a:cubicBezTo>
                  <a:pt x="8409" y="352714"/>
                  <a:pt x="6540" y="354816"/>
                  <a:pt x="4205" y="354816"/>
                </a:cubicBezTo>
                <a:cubicBezTo>
                  <a:pt x="1869" y="354816"/>
                  <a:pt x="0" y="352948"/>
                  <a:pt x="0" y="350378"/>
                </a:cubicBezTo>
                <a:cubicBezTo>
                  <a:pt x="0" y="157203"/>
                  <a:pt x="151597" y="0"/>
                  <a:pt x="337765" y="0"/>
                </a:cubicBezTo>
                <a:lnTo>
                  <a:pt x="8223609" y="0"/>
                </a:lnTo>
                <a:cubicBezTo>
                  <a:pt x="8409776" y="0"/>
                  <a:pt x="8561373" y="157203"/>
                  <a:pt x="8561373" y="350378"/>
                </a:cubicBezTo>
                <a:cubicBezTo>
                  <a:pt x="8561140" y="352714"/>
                  <a:pt x="8559271" y="354816"/>
                  <a:pt x="8556702" y="354816"/>
                </a:cubicBezTo>
                <a:close/>
              </a:path>
            </a:pathLst>
          </a:custGeom>
          <a:solidFill>
            <a:srgbClr val="000000"/>
          </a:solidFill>
          <a:ln w="9525" cap="flat">
            <a:solidFill>
              <a:schemeClr val="tx1">
                <a:lumMod val="85000"/>
              </a:schemeClr>
            </a:solidFill>
            <a:prstDash val="solid"/>
            <a:miter/>
          </a:ln>
        </p:spPr>
        <p:txBody>
          <a:bodyPr rtlCol="0" anchor="ctr"/>
          <a:lstStyle/>
          <a:p>
            <a:endParaRPr lang="en-IN" sz="1799"/>
          </a:p>
        </p:txBody>
      </p:sp>
      <p:sp>
        <p:nvSpPr>
          <p:cNvPr id="28686" name="Freeform: Shape 28685">
            <a:extLst>
              <a:ext uri="{FF2B5EF4-FFF2-40B4-BE49-F238E27FC236}">
                <a16:creationId xmlns:a16="http://schemas.microsoft.com/office/drawing/2014/main" id="{251E0B9A-CCB8-4282-BAB9-39B3771FCE01}"/>
              </a:ext>
            </a:extLst>
          </p:cNvPr>
          <p:cNvSpPr/>
          <p:nvPr/>
        </p:nvSpPr>
        <p:spPr>
          <a:xfrm>
            <a:off x="1262386" y="1904751"/>
            <a:ext cx="9480711" cy="242005"/>
          </a:xfrm>
          <a:custGeom>
            <a:avLst/>
            <a:gdLst>
              <a:gd name="connsiteX0" fmla="*/ 8556702 w 8549226"/>
              <a:gd name="connsiteY0" fmla="*/ 0 h 350378"/>
              <a:gd name="connsiteX1" fmla="*/ 8552496 w 8549226"/>
              <a:gd name="connsiteY1" fmla="*/ 4438 h 350378"/>
              <a:gd name="connsiteX2" fmla="*/ 8223375 w 8549226"/>
              <a:gd name="connsiteY2" fmla="*/ 345940 h 350378"/>
              <a:gd name="connsiteX3" fmla="*/ 337531 w 8549226"/>
              <a:gd name="connsiteY3" fmla="*/ 345940 h 350378"/>
              <a:gd name="connsiteX4" fmla="*/ 8409 w 8549226"/>
              <a:gd name="connsiteY4" fmla="*/ 4438 h 350378"/>
              <a:gd name="connsiteX5" fmla="*/ 4205 w 8549226"/>
              <a:gd name="connsiteY5" fmla="*/ 0 h 350378"/>
              <a:gd name="connsiteX6" fmla="*/ 0 w 8549226"/>
              <a:gd name="connsiteY6" fmla="*/ 4438 h 350378"/>
              <a:gd name="connsiteX7" fmla="*/ 337765 w 8549226"/>
              <a:gd name="connsiteY7" fmla="*/ 354816 h 350378"/>
              <a:gd name="connsiteX8" fmla="*/ 8223609 w 8549226"/>
              <a:gd name="connsiteY8" fmla="*/ 354816 h 350378"/>
              <a:gd name="connsiteX9" fmla="*/ 8561373 w 8549226"/>
              <a:gd name="connsiteY9" fmla="*/ 4438 h 350378"/>
              <a:gd name="connsiteX10" fmla="*/ 8556702 w 8549226"/>
              <a:gd name="connsiteY10" fmla="*/ 0 h 3503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49226" h="350378">
                <a:moveTo>
                  <a:pt x="8556702" y="0"/>
                </a:moveTo>
                <a:cubicBezTo>
                  <a:pt x="8554366" y="0"/>
                  <a:pt x="8552496" y="1869"/>
                  <a:pt x="8552496" y="4438"/>
                </a:cubicBezTo>
                <a:cubicBezTo>
                  <a:pt x="8552496" y="192708"/>
                  <a:pt x="8404871" y="345940"/>
                  <a:pt x="8223375" y="345940"/>
                </a:cubicBezTo>
                <a:lnTo>
                  <a:pt x="337531" y="345940"/>
                </a:lnTo>
                <a:cubicBezTo>
                  <a:pt x="156035" y="345940"/>
                  <a:pt x="8409" y="192708"/>
                  <a:pt x="8409" y="4438"/>
                </a:cubicBezTo>
                <a:cubicBezTo>
                  <a:pt x="8409" y="2102"/>
                  <a:pt x="6540" y="0"/>
                  <a:pt x="4205" y="0"/>
                </a:cubicBezTo>
                <a:cubicBezTo>
                  <a:pt x="1869" y="0"/>
                  <a:pt x="0" y="1869"/>
                  <a:pt x="0" y="4438"/>
                </a:cubicBezTo>
                <a:cubicBezTo>
                  <a:pt x="0" y="197613"/>
                  <a:pt x="151597" y="354816"/>
                  <a:pt x="337765" y="354816"/>
                </a:cubicBezTo>
                <a:lnTo>
                  <a:pt x="8223609" y="354816"/>
                </a:lnTo>
                <a:cubicBezTo>
                  <a:pt x="8409776" y="354816"/>
                  <a:pt x="8561373" y="197613"/>
                  <a:pt x="8561373" y="4438"/>
                </a:cubicBezTo>
                <a:cubicBezTo>
                  <a:pt x="8561140" y="1869"/>
                  <a:pt x="8559271" y="0"/>
                  <a:pt x="8556702" y="0"/>
                </a:cubicBezTo>
                <a:close/>
              </a:path>
            </a:pathLst>
          </a:custGeom>
          <a:solidFill>
            <a:srgbClr val="000000"/>
          </a:solidFill>
          <a:ln w="9525" cap="flat">
            <a:solidFill>
              <a:schemeClr val="tx1">
                <a:lumMod val="85000"/>
              </a:schemeClr>
            </a:solidFill>
            <a:prstDash val="solid"/>
            <a:miter/>
          </a:ln>
        </p:spPr>
        <p:txBody>
          <a:bodyPr rtlCol="0" anchor="ctr"/>
          <a:lstStyle/>
          <a:p>
            <a:endParaRPr lang="en-IN" sz="1799"/>
          </a:p>
        </p:txBody>
      </p:sp>
      <p:sp>
        <p:nvSpPr>
          <p:cNvPr id="6" name="TextBox 5">
            <a:extLst>
              <a:ext uri="{FF2B5EF4-FFF2-40B4-BE49-F238E27FC236}">
                <a16:creationId xmlns:a16="http://schemas.microsoft.com/office/drawing/2014/main" id="{FD0257C3-2E11-42AA-AA8D-86A0B8B8601A}"/>
              </a:ext>
            </a:extLst>
          </p:cNvPr>
          <p:cNvSpPr txBox="1"/>
          <p:nvPr/>
        </p:nvSpPr>
        <p:spPr>
          <a:xfrm>
            <a:off x="436160" y="1520768"/>
            <a:ext cx="1833843" cy="219945"/>
          </a:xfrm>
          <a:prstGeom prst="rect">
            <a:avLst/>
          </a:prstGeom>
          <a:noFill/>
        </p:spPr>
        <p:txBody>
          <a:bodyPr wrap="square" lIns="0" tIns="36557" rIns="0" bIns="0" rtlCol="0">
            <a:spAutoFit/>
          </a:bodyPr>
          <a:lstStyle/>
          <a:p>
            <a:pPr algn="ctr">
              <a:lnSpc>
                <a:spcPct val="85000"/>
              </a:lnSpc>
              <a:spcAft>
                <a:spcPts val="600"/>
              </a:spcAft>
              <a:buClr>
                <a:schemeClr val="accent2"/>
              </a:buClr>
              <a:buSzPct val="70000"/>
            </a:pPr>
            <a:r>
              <a:rPr lang="en-US" sz="1399" b="1" kern="0" dirty="0">
                <a:solidFill>
                  <a:srgbClr val="2E2E38"/>
                </a:solidFill>
              </a:rPr>
              <a:t>Kanban</a:t>
            </a:r>
          </a:p>
        </p:txBody>
      </p:sp>
      <p:sp>
        <p:nvSpPr>
          <p:cNvPr id="13" name="TextBox 12">
            <a:extLst>
              <a:ext uri="{FF2B5EF4-FFF2-40B4-BE49-F238E27FC236}">
                <a16:creationId xmlns:a16="http://schemas.microsoft.com/office/drawing/2014/main" id="{F8E53E29-02BB-4021-8BB3-AD7514DA93AB}"/>
              </a:ext>
            </a:extLst>
          </p:cNvPr>
          <p:cNvSpPr txBox="1"/>
          <p:nvPr/>
        </p:nvSpPr>
        <p:spPr>
          <a:xfrm>
            <a:off x="5063155" y="1373359"/>
            <a:ext cx="1841057" cy="402977"/>
          </a:xfrm>
          <a:prstGeom prst="rect">
            <a:avLst/>
          </a:prstGeom>
          <a:noFill/>
        </p:spPr>
        <p:txBody>
          <a:bodyPr wrap="square" lIns="0" tIns="36557" rIns="0" bIns="0" rtlCol="0">
            <a:spAutoFit/>
          </a:bodyPr>
          <a:lstStyle/>
          <a:p>
            <a:pPr algn="ctr">
              <a:lnSpc>
                <a:spcPct val="85000"/>
              </a:lnSpc>
              <a:spcAft>
                <a:spcPts val="600"/>
              </a:spcAft>
              <a:buClr>
                <a:schemeClr val="accent2"/>
              </a:buClr>
              <a:buSzPct val="70000"/>
            </a:pPr>
            <a:r>
              <a:rPr lang="en-US" sz="1399" b="1" kern="0" dirty="0">
                <a:solidFill>
                  <a:schemeClr val="bg1"/>
                </a:solidFill>
              </a:rPr>
              <a:t>Extreme Programming (XP)</a:t>
            </a:r>
          </a:p>
        </p:txBody>
      </p:sp>
      <p:sp>
        <p:nvSpPr>
          <p:cNvPr id="14" name="TextBox 13">
            <a:extLst>
              <a:ext uri="{FF2B5EF4-FFF2-40B4-BE49-F238E27FC236}">
                <a16:creationId xmlns:a16="http://schemas.microsoft.com/office/drawing/2014/main" id="{81681546-65BD-43B8-BD2E-56DB3D6F7E5D}"/>
              </a:ext>
            </a:extLst>
          </p:cNvPr>
          <p:cNvSpPr txBox="1"/>
          <p:nvPr/>
        </p:nvSpPr>
        <p:spPr>
          <a:xfrm>
            <a:off x="7686288" y="1473480"/>
            <a:ext cx="1263302" cy="219945"/>
          </a:xfrm>
          <a:prstGeom prst="rect">
            <a:avLst/>
          </a:prstGeom>
          <a:noFill/>
        </p:spPr>
        <p:txBody>
          <a:bodyPr wrap="square" lIns="0" tIns="36557" rIns="0" bIns="0" rtlCol="0">
            <a:spAutoFit/>
          </a:bodyPr>
          <a:lstStyle/>
          <a:p>
            <a:pPr algn="ctr">
              <a:lnSpc>
                <a:spcPct val="85000"/>
              </a:lnSpc>
              <a:spcAft>
                <a:spcPts val="600"/>
              </a:spcAft>
              <a:buClr>
                <a:schemeClr val="accent2"/>
              </a:buClr>
              <a:buSzPct val="70000"/>
            </a:pPr>
            <a:r>
              <a:rPr lang="en-US" sz="1399" b="1" kern="0" dirty="0">
                <a:solidFill>
                  <a:srgbClr val="2E2E38"/>
                </a:solidFill>
              </a:rPr>
              <a:t>Crystal</a:t>
            </a:r>
          </a:p>
        </p:txBody>
      </p:sp>
      <p:sp>
        <p:nvSpPr>
          <p:cNvPr id="43" name="TextBox 42">
            <a:extLst>
              <a:ext uri="{FF2B5EF4-FFF2-40B4-BE49-F238E27FC236}">
                <a16:creationId xmlns:a16="http://schemas.microsoft.com/office/drawing/2014/main" id="{FD202402-C52B-42E8-9619-F55CCC97C97C}"/>
              </a:ext>
            </a:extLst>
          </p:cNvPr>
          <p:cNvSpPr txBox="1"/>
          <p:nvPr/>
        </p:nvSpPr>
        <p:spPr>
          <a:xfrm>
            <a:off x="9814865" y="1348662"/>
            <a:ext cx="1485954" cy="507567"/>
          </a:xfrm>
          <a:prstGeom prst="rect">
            <a:avLst/>
          </a:prstGeom>
          <a:noFill/>
        </p:spPr>
        <p:txBody>
          <a:bodyPr wrap="square" lIns="0" tIns="36557" rIns="0" bIns="0" rtlCol="0">
            <a:spAutoFit/>
          </a:bodyPr>
          <a:lstStyle/>
          <a:p>
            <a:pPr algn="ctr">
              <a:lnSpc>
                <a:spcPct val="85000"/>
              </a:lnSpc>
              <a:spcAft>
                <a:spcPts val="600"/>
              </a:spcAft>
              <a:buClr>
                <a:schemeClr val="accent2"/>
              </a:buClr>
              <a:buSzPct val="70000"/>
            </a:pPr>
            <a:r>
              <a:rPr lang="en-IN" sz="1199" b="1" kern="0" dirty="0">
                <a:solidFill>
                  <a:srgbClr val="2E2E38"/>
                </a:solidFill>
              </a:rPr>
              <a:t>Dynamic Systems Development Method (DSDM)</a:t>
            </a:r>
            <a:endParaRPr lang="en-US" sz="1199" b="1" kern="0" dirty="0">
              <a:solidFill>
                <a:srgbClr val="2E2E38"/>
              </a:solidFill>
            </a:endParaRPr>
          </a:p>
        </p:txBody>
      </p:sp>
      <p:sp>
        <p:nvSpPr>
          <p:cNvPr id="46" name="Content Placeholder 213">
            <a:extLst>
              <a:ext uri="{FF2B5EF4-FFF2-40B4-BE49-F238E27FC236}">
                <a16:creationId xmlns:a16="http://schemas.microsoft.com/office/drawing/2014/main" id="{CC8EB383-974B-4EF2-BD37-72BF05881025}"/>
              </a:ext>
            </a:extLst>
          </p:cNvPr>
          <p:cNvSpPr txBox="1">
            <a:spLocks/>
          </p:cNvSpPr>
          <p:nvPr/>
        </p:nvSpPr>
        <p:spPr>
          <a:xfrm>
            <a:off x="4819104" y="2374656"/>
            <a:ext cx="2441636" cy="4654584"/>
          </a:xfrm>
          <a:prstGeom prst="rect">
            <a:avLst/>
          </a:prstGeom>
          <a:noFill/>
        </p:spPr>
        <p:txBody>
          <a:bodyPr/>
          <a:lstStyle/>
          <a:p>
            <a:pPr marL="179910" indent="-179910" eaLnBrk="0" hangingPunct="0">
              <a:spcBef>
                <a:spcPts val="400"/>
              </a:spcBef>
              <a:buClr>
                <a:srgbClr val="2E2E38"/>
              </a:buClr>
              <a:buSzPct val="75000"/>
              <a:buFont typeface="Arial" panose="020B0604020202020204" pitchFamily="34" charset="0"/>
              <a:buChar char="►"/>
              <a:defRPr/>
            </a:pPr>
            <a:r>
              <a:rPr lang="en-IN" sz="900" b="1" dirty="0">
                <a:solidFill>
                  <a:srgbClr val="2E2E38"/>
                </a:solidFill>
                <a:cs typeface="Arial" pitchFamily="34" charset="0"/>
              </a:rPr>
              <a:t>This is a typical Agile Development framework, developed by Kent Beck, and can be adapted to development companies of various dimensions. It is a methodology that emphasises values such as Communication, Simplicity, Feedback, Courage and Respect and prioritises customer satisfaction over everything else. This methodology offers trust to the developers by motivating them to accept changes in the customer’s requirements, even if they arrive in a later stage of the development cycle.</a:t>
            </a:r>
          </a:p>
          <a:p>
            <a:pPr marL="179910" indent="-179910" eaLnBrk="0" hangingPunct="0">
              <a:spcBef>
                <a:spcPts val="400"/>
              </a:spcBef>
              <a:buClr>
                <a:srgbClr val="2E2E38"/>
              </a:buClr>
              <a:buSzPct val="75000"/>
              <a:buFont typeface="Arial" panose="020B0604020202020204" pitchFamily="34" charset="0"/>
              <a:buChar char="►"/>
              <a:defRPr/>
            </a:pPr>
            <a:endParaRPr lang="en-IN" sz="900" b="1" dirty="0">
              <a:solidFill>
                <a:srgbClr val="2E2E38"/>
              </a:solidFill>
              <a:cs typeface="Arial" pitchFamily="34" charset="0"/>
            </a:endParaRPr>
          </a:p>
          <a:p>
            <a:pPr marL="179910" indent="-179910" eaLnBrk="0" hangingPunct="0">
              <a:spcBef>
                <a:spcPts val="400"/>
              </a:spcBef>
              <a:buClr>
                <a:srgbClr val="2E2E38"/>
              </a:buClr>
              <a:buSzPct val="75000"/>
              <a:buFont typeface="Arial" panose="020B0604020202020204" pitchFamily="34" charset="0"/>
              <a:buChar char="►"/>
              <a:defRPr/>
            </a:pPr>
            <a:r>
              <a:rPr lang="en-IN" sz="900" b="1" dirty="0">
                <a:solidFill>
                  <a:srgbClr val="2E2E38"/>
                </a:solidFill>
                <a:cs typeface="Arial" pitchFamily="34" charset="0"/>
              </a:rPr>
              <a:t>Teamwork is extremely important in XP, since when there is a problem, it is solved by the whole team of managers, developers or customers. They are all essential pieces of the same puzzle, hence creating a fertile environment for high productivity and efficiency in a team. In Extreme Programming, software is tested from day one, collecting feedback to improve development.</a:t>
            </a:r>
          </a:p>
        </p:txBody>
      </p:sp>
      <p:sp>
        <p:nvSpPr>
          <p:cNvPr id="47" name="Content Placeholder 213">
            <a:extLst>
              <a:ext uri="{FF2B5EF4-FFF2-40B4-BE49-F238E27FC236}">
                <a16:creationId xmlns:a16="http://schemas.microsoft.com/office/drawing/2014/main" id="{98D88443-27EE-4E3B-AE56-0497BB21897D}"/>
              </a:ext>
            </a:extLst>
          </p:cNvPr>
          <p:cNvSpPr txBox="1">
            <a:spLocks/>
          </p:cNvSpPr>
          <p:nvPr/>
        </p:nvSpPr>
        <p:spPr>
          <a:xfrm>
            <a:off x="9554989" y="2308593"/>
            <a:ext cx="1833721" cy="2832410"/>
          </a:xfrm>
          <a:prstGeom prst="rect">
            <a:avLst/>
          </a:prstGeom>
          <a:noFill/>
        </p:spPr>
        <p:txBody>
          <a:bodyPr/>
          <a:lstStyle/>
          <a:p>
            <a:pPr marL="179910" indent="-179910" eaLnBrk="0" hangingPunct="0">
              <a:spcBef>
                <a:spcPts val="400"/>
              </a:spcBef>
              <a:buClr>
                <a:srgbClr val="2E2E38"/>
              </a:buClr>
              <a:buSzPct val="75000"/>
              <a:buFont typeface="Arial" panose="020B0604020202020204" pitchFamily="34" charset="0"/>
              <a:buChar char="►"/>
              <a:tabLst>
                <a:tab pos="174538" algn="l"/>
                <a:tab pos="2798950" algn="l"/>
              </a:tabLst>
              <a:defRPr/>
            </a:pPr>
            <a:r>
              <a:rPr lang="en-IN" sz="999" b="1" dirty="0">
                <a:solidFill>
                  <a:srgbClr val="2E2E38"/>
                </a:solidFill>
                <a:cs typeface="Arial" pitchFamily="34" charset="0"/>
              </a:rPr>
              <a:t>To address the need for a standard industry charter for the swift delivery of software, the Dynamic Systems Development Method (DSDM) was developed. DSDM gives a comprehensive structure that is defined and modified to create a plan, execute, manage, and scale the procedure of software development. Based on a business-driven approach and eight principles, the DSDM believes that modifications to the project are always expected, and quality with timely delivery must never be negotiated. </a:t>
            </a:r>
          </a:p>
        </p:txBody>
      </p:sp>
      <p:grpSp>
        <p:nvGrpSpPr>
          <p:cNvPr id="5" name="Group 4">
            <a:extLst>
              <a:ext uri="{FF2B5EF4-FFF2-40B4-BE49-F238E27FC236}">
                <a16:creationId xmlns:a16="http://schemas.microsoft.com/office/drawing/2014/main" id="{0CD7FA64-A23B-47A1-8864-78054A86D3E7}"/>
              </a:ext>
            </a:extLst>
          </p:cNvPr>
          <p:cNvGrpSpPr/>
          <p:nvPr/>
        </p:nvGrpSpPr>
        <p:grpSpPr>
          <a:xfrm>
            <a:off x="471370" y="2374656"/>
            <a:ext cx="8964205" cy="3810641"/>
            <a:chOff x="613663" y="2241093"/>
            <a:chExt cx="8968874" cy="3945640"/>
          </a:xfrm>
        </p:grpSpPr>
        <p:cxnSp>
          <p:nvCxnSpPr>
            <p:cNvPr id="8" name="Straight Connector 7">
              <a:extLst>
                <a:ext uri="{FF2B5EF4-FFF2-40B4-BE49-F238E27FC236}">
                  <a16:creationId xmlns:a16="http://schemas.microsoft.com/office/drawing/2014/main" id="{5734120F-EC73-417C-A440-828F7F782BBE}"/>
                </a:ext>
              </a:extLst>
            </p:cNvPr>
            <p:cNvCxnSpPr/>
            <p:nvPr/>
          </p:nvCxnSpPr>
          <p:spPr>
            <a:xfrm>
              <a:off x="4934800" y="2241093"/>
              <a:ext cx="0" cy="3945640"/>
            </a:xfrm>
            <a:prstGeom prst="line">
              <a:avLst/>
            </a:prstGeom>
            <a:ln w="9525">
              <a:solidFill>
                <a:srgbClr val="747480"/>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E9C83DF-00EF-4980-B737-EF63A8CECACB}"/>
                </a:ext>
              </a:extLst>
            </p:cNvPr>
            <p:cNvCxnSpPr/>
            <p:nvPr/>
          </p:nvCxnSpPr>
          <p:spPr>
            <a:xfrm>
              <a:off x="613663" y="2241093"/>
              <a:ext cx="0" cy="3945640"/>
            </a:xfrm>
            <a:prstGeom prst="line">
              <a:avLst/>
            </a:prstGeom>
            <a:ln w="9525">
              <a:solidFill>
                <a:srgbClr val="747480"/>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FC2F8A-7281-4BA1-BF74-AB80CCD5F6F4}"/>
                </a:ext>
              </a:extLst>
            </p:cNvPr>
            <p:cNvCxnSpPr/>
            <p:nvPr/>
          </p:nvCxnSpPr>
          <p:spPr>
            <a:xfrm>
              <a:off x="9582537" y="2241093"/>
              <a:ext cx="0" cy="3945640"/>
            </a:xfrm>
            <a:prstGeom prst="line">
              <a:avLst/>
            </a:prstGeom>
            <a:ln w="9525">
              <a:solidFill>
                <a:srgbClr val="747480"/>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B9C53BA-83E6-455E-90D0-60FE26F9B710}"/>
                </a:ext>
              </a:extLst>
            </p:cNvPr>
            <p:cNvCxnSpPr/>
            <p:nvPr/>
          </p:nvCxnSpPr>
          <p:spPr>
            <a:xfrm>
              <a:off x="2672409" y="2241093"/>
              <a:ext cx="0" cy="3945640"/>
            </a:xfrm>
            <a:prstGeom prst="line">
              <a:avLst/>
            </a:prstGeom>
            <a:ln w="9525">
              <a:solidFill>
                <a:srgbClr val="747480"/>
              </a:solidFill>
              <a:prstDash val="dash"/>
              <a:headEnd type="none"/>
              <a:tailEnd type="oval"/>
            </a:ln>
          </p:spPr>
          <p:style>
            <a:lnRef idx="1">
              <a:schemeClr val="accent1"/>
            </a:lnRef>
            <a:fillRef idx="0">
              <a:schemeClr val="accent1"/>
            </a:fillRef>
            <a:effectRef idx="0">
              <a:schemeClr val="accent1"/>
            </a:effectRef>
            <a:fontRef idx="minor">
              <a:schemeClr val="tx1"/>
            </a:fontRef>
          </p:style>
        </p:cxnSp>
      </p:grpSp>
      <p:sp>
        <p:nvSpPr>
          <p:cNvPr id="22" name="Rectangle: Diagonal Corners Snipped 21">
            <a:extLst>
              <a:ext uri="{FF2B5EF4-FFF2-40B4-BE49-F238E27FC236}">
                <a16:creationId xmlns:a16="http://schemas.microsoft.com/office/drawing/2014/main" id="{22A88C64-1E74-410C-B47F-9F31CBD7BAA2}"/>
              </a:ext>
            </a:extLst>
          </p:cNvPr>
          <p:cNvSpPr/>
          <p:nvPr/>
        </p:nvSpPr>
        <p:spPr>
          <a:xfrm>
            <a:off x="2695412" y="1373359"/>
            <a:ext cx="1749403" cy="529912"/>
          </a:xfrm>
          <a:prstGeom prst="snip2DiagRect">
            <a:avLst>
              <a:gd name="adj1" fmla="val 0"/>
              <a:gd name="adj2" fmla="val 38909"/>
            </a:avLst>
          </a:prstGeom>
          <a:solidFill>
            <a:schemeClr val="tx2"/>
          </a:solidFill>
          <a:ln w="23346" cap="flat">
            <a:noFill/>
            <a:prstDash val="solid"/>
            <a:miter/>
          </a:ln>
        </p:spPr>
        <p:txBody>
          <a:bodyPr rtlCol="0" anchor="ctr"/>
          <a:lstStyle/>
          <a:p>
            <a:endParaRPr lang="en-IN" sz="1799" baseline="-25000" dirty="0"/>
          </a:p>
        </p:txBody>
      </p:sp>
      <p:sp>
        <p:nvSpPr>
          <p:cNvPr id="23" name="TextBox 22">
            <a:extLst>
              <a:ext uri="{FF2B5EF4-FFF2-40B4-BE49-F238E27FC236}">
                <a16:creationId xmlns:a16="http://schemas.microsoft.com/office/drawing/2014/main" id="{9394407C-A4FD-437B-9ACE-C6B3ADA07F64}"/>
              </a:ext>
            </a:extLst>
          </p:cNvPr>
          <p:cNvSpPr txBox="1"/>
          <p:nvPr/>
        </p:nvSpPr>
        <p:spPr>
          <a:xfrm>
            <a:off x="2567537" y="1473480"/>
            <a:ext cx="2021519" cy="219945"/>
          </a:xfrm>
          <a:prstGeom prst="rect">
            <a:avLst/>
          </a:prstGeom>
          <a:noFill/>
        </p:spPr>
        <p:txBody>
          <a:bodyPr wrap="square" lIns="0" tIns="36557" rIns="0" bIns="0" rtlCol="0">
            <a:spAutoFit/>
          </a:bodyPr>
          <a:lstStyle/>
          <a:p>
            <a:pPr algn="ctr">
              <a:lnSpc>
                <a:spcPct val="85000"/>
              </a:lnSpc>
              <a:spcAft>
                <a:spcPts val="600"/>
              </a:spcAft>
              <a:buClr>
                <a:schemeClr val="accent2"/>
              </a:buClr>
              <a:buSzPct val="70000"/>
            </a:pPr>
            <a:r>
              <a:rPr lang="en-US" sz="1399" b="1" kern="0" dirty="0">
                <a:solidFill>
                  <a:srgbClr val="2E2E38"/>
                </a:solidFill>
              </a:rPr>
              <a:t>Scrum</a:t>
            </a:r>
          </a:p>
        </p:txBody>
      </p:sp>
      <p:sp>
        <p:nvSpPr>
          <p:cNvPr id="2" name="Rectangle 1">
            <a:extLst>
              <a:ext uri="{FF2B5EF4-FFF2-40B4-BE49-F238E27FC236}">
                <a16:creationId xmlns:a16="http://schemas.microsoft.com/office/drawing/2014/main" id="{C3DCEC57-F0B4-45C0-9F36-D7A027BF3762}"/>
              </a:ext>
            </a:extLst>
          </p:cNvPr>
          <p:cNvSpPr/>
          <p:nvPr/>
        </p:nvSpPr>
        <p:spPr>
          <a:xfrm>
            <a:off x="3105567" y="6541222"/>
            <a:ext cx="2182770" cy="177461"/>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199" dirty="0">
              <a:noFill/>
            </a:endParaRPr>
          </a:p>
        </p:txBody>
      </p:sp>
      <p:cxnSp>
        <p:nvCxnSpPr>
          <p:cNvPr id="25" name="Straight Connector 24">
            <a:extLst>
              <a:ext uri="{FF2B5EF4-FFF2-40B4-BE49-F238E27FC236}">
                <a16:creationId xmlns:a16="http://schemas.microsoft.com/office/drawing/2014/main" id="{387D912A-5616-44F6-9887-A601D7B26DB1}"/>
              </a:ext>
            </a:extLst>
          </p:cNvPr>
          <p:cNvCxnSpPr/>
          <p:nvPr/>
        </p:nvCxnSpPr>
        <p:spPr>
          <a:xfrm>
            <a:off x="7307506" y="2429370"/>
            <a:ext cx="0" cy="3810641"/>
          </a:xfrm>
          <a:prstGeom prst="line">
            <a:avLst/>
          </a:prstGeom>
          <a:ln w="9525">
            <a:solidFill>
              <a:srgbClr val="747480"/>
            </a:solidFill>
            <a:prstDash val="dash"/>
            <a:headEnd type="none"/>
            <a:tailEnd type="oval"/>
          </a:ln>
        </p:spPr>
        <p:style>
          <a:lnRef idx="1">
            <a:schemeClr val="accent1"/>
          </a:lnRef>
          <a:fillRef idx="0">
            <a:schemeClr val="accent1"/>
          </a:fillRef>
          <a:effectRef idx="0">
            <a:schemeClr val="accent1"/>
          </a:effectRef>
          <a:fontRef idx="minor">
            <a:schemeClr val="tx1"/>
          </a:fontRef>
        </p:style>
      </p:cxnSp>
      <p:sp>
        <p:nvSpPr>
          <p:cNvPr id="26" name="Content Placeholder 213">
            <a:extLst>
              <a:ext uri="{FF2B5EF4-FFF2-40B4-BE49-F238E27FC236}">
                <a16:creationId xmlns:a16="http://schemas.microsoft.com/office/drawing/2014/main" id="{B30D31AF-46A8-4B7B-8B73-CF6172E48D41}"/>
              </a:ext>
            </a:extLst>
          </p:cNvPr>
          <p:cNvSpPr txBox="1">
            <a:spLocks/>
          </p:cNvSpPr>
          <p:nvPr/>
        </p:nvSpPr>
        <p:spPr>
          <a:xfrm>
            <a:off x="7289586" y="2405586"/>
            <a:ext cx="1866854" cy="2735417"/>
          </a:xfrm>
          <a:prstGeom prst="rect">
            <a:avLst/>
          </a:prstGeom>
          <a:noFill/>
        </p:spPr>
        <p:txBody>
          <a:bodyPr/>
          <a:lstStyle/>
          <a:p>
            <a:pPr marL="179910" indent="-179910" eaLnBrk="0" hangingPunct="0">
              <a:spcBef>
                <a:spcPts val="400"/>
              </a:spcBef>
              <a:buClr>
                <a:srgbClr val="2E2E38"/>
              </a:buClr>
              <a:buSzPct val="75000"/>
              <a:buFont typeface="Arial" panose="020B0604020202020204" pitchFamily="34" charset="0"/>
              <a:buChar char="►"/>
              <a:tabLst>
                <a:tab pos="174538" algn="l"/>
                <a:tab pos="2798950" algn="l"/>
              </a:tabLst>
              <a:defRPr/>
            </a:pPr>
            <a:r>
              <a:rPr lang="en-IN" sz="999" b="1" dirty="0">
                <a:solidFill>
                  <a:srgbClr val="2E2E38"/>
                </a:solidFill>
                <a:cs typeface="Arial" pitchFamily="34" charset="0"/>
              </a:rPr>
              <a:t>Crystal is a family of Agile methodologies that includes Crystal Clear, Crystal Yellow, Crystal Orange, Crystal Red, etc. Each has a unique framework. Your choice depends on several project factors, such as your team size, priorities, and project criticality. </a:t>
            </a:r>
          </a:p>
        </p:txBody>
      </p:sp>
    </p:spTree>
    <p:extLst>
      <p:ext uri="{BB962C8B-B14F-4D97-AF65-F5344CB8AC3E}">
        <p14:creationId xmlns:p14="http://schemas.microsoft.com/office/powerpoint/2010/main" val="2920896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5C8455-EEEF-408A-B800-3898EAFF87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63" t="13407" r="2349" b="2537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1E7512F-D24F-4BA6-9598-756D2D3AEB63}"/>
              </a:ext>
            </a:extLst>
          </p:cNvPr>
          <p:cNvSpPr/>
          <p:nvPr/>
        </p:nvSpPr>
        <p:spPr>
          <a:xfrm>
            <a:off x="1310246" y="4331656"/>
            <a:ext cx="5452504" cy="206281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74" dirty="0">
              <a:solidFill>
                <a:schemeClr val="tx1"/>
              </a:solidFill>
            </a:endParaRPr>
          </a:p>
        </p:txBody>
      </p:sp>
      <p:sp>
        <p:nvSpPr>
          <p:cNvPr id="4" name="Text Placeholder 1">
            <a:extLst>
              <a:ext uri="{FF2B5EF4-FFF2-40B4-BE49-F238E27FC236}">
                <a16:creationId xmlns:a16="http://schemas.microsoft.com/office/drawing/2014/main" id="{FA8F2B14-C193-4765-B08E-183A9C2A787A}"/>
              </a:ext>
            </a:extLst>
          </p:cNvPr>
          <p:cNvSpPr txBox="1">
            <a:spLocks/>
          </p:cNvSpPr>
          <p:nvPr/>
        </p:nvSpPr>
        <p:spPr>
          <a:xfrm>
            <a:off x="1353084" y="-270501"/>
            <a:ext cx="3502955" cy="4366252"/>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676335">
              <a:spcAft>
                <a:spcPts val="135"/>
              </a:spcAft>
              <a:defRPr/>
            </a:pPr>
            <a:r>
              <a:rPr lang="en-GB" sz="36907" dirty="0">
                <a:solidFill>
                  <a:srgbClr val="747480"/>
                </a:solidFill>
                <a:latin typeface="EYInterstate Light" panose="02000506000000020004" pitchFamily="2" charset="0"/>
              </a:rPr>
              <a:t>7</a:t>
            </a:r>
          </a:p>
        </p:txBody>
      </p:sp>
      <p:sp>
        <p:nvSpPr>
          <p:cNvPr id="5" name="Text Placeholder 3">
            <a:extLst>
              <a:ext uri="{FF2B5EF4-FFF2-40B4-BE49-F238E27FC236}">
                <a16:creationId xmlns:a16="http://schemas.microsoft.com/office/drawing/2014/main" id="{CAEC53A0-1D50-4498-8522-CFFF8801E201}"/>
              </a:ext>
            </a:extLst>
          </p:cNvPr>
          <p:cNvSpPr txBox="1">
            <a:spLocks/>
          </p:cNvSpPr>
          <p:nvPr/>
        </p:nvSpPr>
        <p:spPr>
          <a:xfrm>
            <a:off x="1771193" y="4815304"/>
            <a:ext cx="4801057" cy="1076337"/>
          </a:xfrm>
          <a:prstGeom prst="rect">
            <a:avLst/>
          </a:prstGeom>
        </p:spPr>
        <p:txBody>
          <a:bodyPr/>
          <a:lstStyle>
            <a:lvl1pPr marL="342900" indent="-342900" algn="l" defTabSz="914400" rtl="0" eaLnBrk="1" latinLnBrk="0" hangingPunct="1">
              <a:spcBef>
                <a:spcPct val="20000"/>
              </a:spcBef>
              <a:buClr>
                <a:schemeClr val="accent2"/>
              </a:buClr>
              <a:buSzPct val="70000"/>
              <a:buFont typeface="Arial" pitchFamily="34" charset="0"/>
              <a:buChar char="►"/>
              <a:defRPr sz="2000" kern="1200">
                <a:solidFill>
                  <a:srgbClr val="646464"/>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1800" kern="1200">
                <a:solidFill>
                  <a:srgbClr val="646464"/>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600" kern="1200">
                <a:solidFill>
                  <a:srgbClr val="646464"/>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3222" dirty="0">
                <a:solidFill>
                  <a:srgbClr val="2E2E38"/>
                </a:solidFill>
                <a:latin typeface="EYInterstate Light" panose="02000506000000020004" pitchFamily="2" charset="0"/>
              </a:rPr>
              <a:t>Advantages and Disadvantages of Agile</a:t>
            </a:r>
          </a:p>
        </p:txBody>
      </p:sp>
      <p:sp>
        <p:nvSpPr>
          <p:cNvPr id="6" name="Rectangle 5">
            <a:extLst>
              <a:ext uri="{FF2B5EF4-FFF2-40B4-BE49-F238E27FC236}">
                <a16:creationId xmlns:a16="http://schemas.microsoft.com/office/drawing/2014/main" id="{1815E46D-D17E-419F-8876-A1AFDF7151FE}"/>
              </a:ext>
            </a:extLst>
          </p:cNvPr>
          <p:cNvSpPr/>
          <p:nvPr/>
        </p:nvSpPr>
        <p:spPr>
          <a:xfrm>
            <a:off x="-2900509" y="45218"/>
            <a:ext cx="2776480" cy="4998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455" tIns="64455" rIns="64455" bIns="64455" rtlCol="0" anchor="t" anchorCtr="0"/>
          <a:lstStyle/>
          <a:p>
            <a:pPr>
              <a:spcAft>
                <a:spcPts val="179"/>
              </a:spcAft>
            </a:pPr>
            <a:r>
              <a:rPr lang="en-GB" sz="1074" b="1" dirty="0">
                <a:solidFill>
                  <a:schemeClr val="bg1"/>
                </a:solidFill>
                <a:latin typeface="EYInterstate Light" panose="02000506000000020004" pitchFamily="2" charset="0"/>
              </a:rPr>
              <a:t>Sample Image – Can be changed</a:t>
            </a:r>
          </a:p>
        </p:txBody>
      </p:sp>
    </p:spTree>
    <p:extLst>
      <p:ext uri="{BB962C8B-B14F-4D97-AF65-F5344CB8AC3E}">
        <p14:creationId xmlns:p14="http://schemas.microsoft.com/office/powerpoint/2010/main" val="425717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C81AE-8F45-49B8-BDB9-A14613ACFC12}"/>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Advantages of Agile Model</a:t>
            </a:r>
            <a:br>
              <a:rPr lang="en-IN"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0C907EA-BDFE-4D02-AFBE-B0B1BFE7EE60}"/>
              </a:ext>
            </a:extLst>
          </p:cNvPr>
          <p:cNvSpPr>
            <a:spLocks noGrp="1"/>
          </p:cNvSpPr>
          <p:nvPr>
            <p:ph idx="1"/>
          </p:nvPr>
        </p:nvSpPr>
        <p:spPr/>
        <p:txBody>
          <a:bodyPr/>
          <a:lstStyle/>
          <a:p>
            <a:pPr marL="342729" indent="-342729">
              <a:buFont typeface="Wingdings" panose="05000000000000000000" pitchFamily="2" charset="2"/>
              <a:buChar char="ü"/>
            </a:pPr>
            <a:r>
              <a:rPr lang="en-IN" dirty="0">
                <a:latin typeface="Calibri" panose="020F0502020204030204" pitchFamily="34" charset="0"/>
                <a:cs typeface="Calibri" panose="020F0502020204030204" pitchFamily="34" charset="0"/>
              </a:rPr>
              <a:t>Customer satisfaction by rapid, continuous delivery of useful software.</a:t>
            </a:r>
          </a:p>
          <a:p>
            <a:pPr marL="342729" indent="-342729">
              <a:buFont typeface="Wingdings" panose="05000000000000000000" pitchFamily="2" charset="2"/>
              <a:buChar char="ü"/>
            </a:pPr>
            <a:r>
              <a:rPr lang="en-IN" dirty="0">
                <a:latin typeface="Calibri" panose="020F0502020204030204" pitchFamily="34" charset="0"/>
                <a:cs typeface="Calibri" panose="020F0502020204030204" pitchFamily="34" charset="0"/>
              </a:rPr>
              <a:t>People and interactions are emphasized rather than process and tools. Customers, developers and testers constantly interact with each other.</a:t>
            </a:r>
          </a:p>
          <a:p>
            <a:pPr marL="342729" indent="-342729">
              <a:buFont typeface="Wingdings" panose="05000000000000000000" pitchFamily="2" charset="2"/>
              <a:buChar char="ü"/>
            </a:pPr>
            <a:r>
              <a:rPr lang="en-IN" dirty="0">
                <a:latin typeface="Calibri" panose="020F0502020204030204" pitchFamily="34" charset="0"/>
                <a:cs typeface="Calibri" panose="020F0502020204030204" pitchFamily="34" charset="0"/>
              </a:rPr>
              <a:t>Trust between customers and developers is established and a positive culture is created in which everyone expects the project to succeed.</a:t>
            </a:r>
          </a:p>
          <a:p>
            <a:pPr marL="342729" indent="-342729">
              <a:buFont typeface="Wingdings" panose="05000000000000000000" pitchFamily="2" charset="2"/>
              <a:buChar char="ü"/>
            </a:pPr>
            <a:r>
              <a:rPr lang="en-IN" dirty="0">
                <a:latin typeface="Calibri" panose="020F0502020204030204" pitchFamily="34" charset="0"/>
                <a:cs typeface="Calibri" panose="020F0502020204030204" pitchFamily="34" charset="0"/>
              </a:rPr>
              <a:t>Working software is delivered frequently (weeks rather than months).</a:t>
            </a:r>
          </a:p>
          <a:p>
            <a:pPr marL="342729" indent="-342729">
              <a:buFont typeface="Wingdings" panose="05000000000000000000" pitchFamily="2" charset="2"/>
              <a:buChar char="ü"/>
            </a:pPr>
            <a:r>
              <a:rPr lang="en-IN" dirty="0">
                <a:latin typeface="Calibri" panose="020F0502020204030204" pitchFamily="34" charset="0"/>
                <a:cs typeface="Calibri" panose="020F0502020204030204" pitchFamily="34" charset="0"/>
              </a:rPr>
              <a:t>Face-to-face conversation is the best form of communication.</a:t>
            </a:r>
          </a:p>
          <a:p>
            <a:pPr marL="342729" indent="-342729">
              <a:buFont typeface="Wingdings" panose="05000000000000000000" pitchFamily="2" charset="2"/>
              <a:buChar char="ü"/>
            </a:pPr>
            <a:r>
              <a:rPr lang="en-IN" dirty="0">
                <a:latin typeface="Calibri" panose="020F0502020204030204" pitchFamily="34" charset="0"/>
                <a:cs typeface="Calibri" panose="020F0502020204030204" pitchFamily="34" charset="0"/>
              </a:rPr>
              <a:t>Close, daily co-operation between business people and developers.</a:t>
            </a:r>
          </a:p>
          <a:p>
            <a:pPr marL="342729" indent="-342729">
              <a:buFont typeface="Wingdings" panose="05000000000000000000" pitchFamily="2" charset="2"/>
              <a:buChar char="ü"/>
            </a:pPr>
            <a:r>
              <a:rPr lang="en-IN" dirty="0">
                <a:latin typeface="Calibri" panose="020F0502020204030204" pitchFamily="34" charset="0"/>
                <a:cs typeface="Calibri" panose="020F0502020204030204" pitchFamily="34" charset="0"/>
              </a:rPr>
              <a:t>Continuous attention to technical excellence and good design.</a:t>
            </a:r>
          </a:p>
          <a:p>
            <a:pPr marL="342729" indent="-342729">
              <a:buFont typeface="Wingdings" panose="05000000000000000000" pitchFamily="2" charset="2"/>
              <a:buChar char="ü"/>
            </a:pPr>
            <a:r>
              <a:rPr lang="en-IN" dirty="0">
                <a:latin typeface="Calibri" panose="020F0502020204030204" pitchFamily="34" charset="0"/>
                <a:cs typeface="Calibri" panose="020F0502020204030204" pitchFamily="34" charset="0"/>
              </a:rPr>
              <a:t>Regular adaptation to changing circumstances.</a:t>
            </a:r>
          </a:p>
          <a:p>
            <a:pPr marL="342729" indent="-342729">
              <a:buFont typeface="Wingdings" panose="05000000000000000000" pitchFamily="2" charset="2"/>
              <a:buChar char="ü"/>
            </a:pPr>
            <a:r>
              <a:rPr lang="en-IN" dirty="0">
                <a:latin typeface="Calibri" panose="020F0502020204030204" pitchFamily="34" charset="0"/>
                <a:cs typeface="Calibri" panose="020F0502020204030204" pitchFamily="34" charset="0"/>
              </a:rPr>
              <a:t>Even late changes in requirements are welcomed.</a:t>
            </a:r>
          </a:p>
          <a:p>
            <a:pPr marL="342729" indent="-342729">
              <a:buFont typeface="Wingdings" panose="05000000000000000000" pitchFamily="2" charset="2"/>
              <a:buChar char="q"/>
            </a:pPr>
            <a:endParaRPr lang="en-IN" dirty="0">
              <a:latin typeface="Calibri" panose="020F0502020204030204" pitchFamily="34" charset="0"/>
              <a:cs typeface="Calibri" panose="020F0502020204030204" pitchFamily="34" charset="0"/>
            </a:endParaRPr>
          </a:p>
          <a:p>
            <a:pPr marL="342729" indent="-342729">
              <a:buFont typeface="Wingdings" panose="05000000000000000000" pitchFamily="2" charset="2"/>
              <a:buChar char="q"/>
            </a:pPr>
            <a:endParaRPr lang="en-IN" dirty="0">
              <a:latin typeface="Calibri" panose="020F0502020204030204" pitchFamily="34" charset="0"/>
              <a:cs typeface="Calibri" panose="020F0502020204030204" pitchFamily="34" charset="0"/>
            </a:endParaRPr>
          </a:p>
          <a:p>
            <a:pPr marL="342729" indent="-342729">
              <a:buFont typeface="Wingdings" panose="05000000000000000000" pitchFamily="2" charset="2"/>
              <a:buChar char="q"/>
            </a:pP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7202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6EB4B-00E5-4C89-9A26-9E6A98EFD405}"/>
              </a:ext>
            </a:extLst>
          </p:cNvPr>
          <p:cNvSpPr>
            <a:spLocks noGrp="1"/>
          </p:cNvSpPr>
          <p:nvPr>
            <p:ph type="title"/>
          </p:nvPr>
        </p:nvSpPr>
        <p:spPr/>
        <p:txBody>
          <a:bodyPr/>
          <a:lstStyle/>
          <a:p>
            <a:r>
              <a:rPr lang="en-IN" dirty="0">
                <a:latin typeface="Calibri" panose="020F0502020204030204" pitchFamily="34" charset="0"/>
                <a:cs typeface="Calibri" panose="020F0502020204030204" pitchFamily="34" charset="0"/>
              </a:rPr>
              <a:t>Disadvantages of Agile Model</a:t>
            </a:r>
            <a:br>
              <a:rPr lang="en-IN" dirty="0">
                <a:latin typeface="Calibri" panose="020F0502020204030204" pitchFamily="34" charset="0"/>
                <a:cs typeface="Calibri" panose="020F0502020204030204" pitchFamily="34" charset="0"/>
              </a:rPr>
            </a:br>
            <a:endParaRPr lang="en-IN"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6A8C5BD9-9A31-4D8E-8DA8-200EEF97F0F1}"/>
              </a:ext>
            </a:extLst>
          </p:cNvPr>
          <p:cNvSpPr>
            <a:spLocks noGrp="1"/>
          </p:cNvSpPr>
          <p:nvPr>
            <p:ph idx="1"/>
          </p:nvPr>
        </p:nvSpPr>
        <p:spPr>
          <a:xfrm>
            <a:off x="609601" y="1166495"/>
            <a:ext cx="10972800" cy="4947920"/>
          </a:xfrm>
        </p:spPr>
        <p:txBody>
          <a:bodyPr/>
          <a:lstStyle/>
          <a:p>
            <a:pPr marL="342729" indent="-342729">
              <a:buFont typeface="Wingdings" panose="05000000000000000000" pitchFamily="2" charset="2"/>
              <a:buChar char="v"/>
            </a:pPr>
            <a:r>
              <a:rPr lang="en-IN" dirty="0">
                <a:latin typeface="Calibri" panose="020F0502020204030204" pitchFamily="34" charset="0"/>
                <a:cs typeface="Calibri" panose="020F0502020204030204" pitchFamily="34" charset="0"/>
              </a:rPr>
              <a:t>In case of some software deliverables, especially the large ones, it is difficult to assess the effort required at the beginning of the software development life cycle.</a:t>
            </a:r>
          </a:p>
          <a:p>
            <a:pPr marL="342729" indent="-342729">
              <a:buFont typeface="Wingdings" panose="05000000000000000000" pitchFamily="2" charset="2"/>
              <a:buChar char="v"/>
            </a:pPr>
            <a:r>
              <a:rPr lang="en-IN" dirty="0">
                <a:latin typeface="Calibri" panose="020F0502020204030204" pitchFamily="34" charset="0"/>
                <a:cs typeface="Calibri" panose="020F0502020204030204" pitchFamily="34" charset="0"/>
              </a:rPr>
              <a:t>There is lack of emphasis on necessary designing and documentation.</a:t>
            </a:r>
          </a:p>
          <a:p>
            <a:pPr marL="342729" indent="-342729">
              <a:buFont typeface="Wingdings" panose="05000000000000000000" pitchFamily="2" charset="2"/>
              <a:buChar char="v"/>
            </a:pPr>
            <a:r>
              <a:rPr lang="en-IN" dirty="0">
                <a:latin typeface="Calibri" panose="020F0502020204030204" pitchFamily="34" charset="0"/>
                <a:cs typeface="Calibri" panose="020F0502020204030204" pitchFamily="34" charset="0"/>
              </a:rPr>
              <a:t>The project can easily get taken off track if the customer representative is not clear what final outcome that they want.</a:t>
            </a:r>
          </a:p>
          <a:p>
            <a:pPr marL="342729" indent="-342729">
              <a:buFont typeface="Wingdings" panose="05000000000000000000" pitchFamily="2" charset="2"/>
              <a:buChar char="v"/>
            </a:pPr>
            <a:r>
              <a:rPr lang="en-IN" dirty="0">
                <a:latin typeface="Calibri" panose="020F0502020204030204" pitchFamily="34" charset="0"/>
                <a:cs typeface="Calibri" panose="020F0502020204030204" pitchFamily="34" charset="0"/>
              </a:rPr>
              <a:t>Only senior programmers are capable of taking the kind of decisions required during the development process. Hence it has no place for newbie programmers, unless combined with experienced resources.</a:t>
            </a:r>
          </a:p>
          <a:p>
            <a:pPr marL="342729" indent="-342729">
              <a:buFont typeface="Wingdings" panose="05000000000000000000" pitchFamily="2" charset="2"/>
              <a:buChar char="q"/>
            </a:pPr>
            <a:endParaRPr lang="en-IN" dirty="0">
              <a:latin typeface="Calibri" panose="020F0502020204030204" pitchFamily="34" charset="0"/>
              <a:cs typeface="Calibri" panose="020F0502020204030204" pitchFamily="34" charset="0"/>
            </a:endParaRPr>
          </a:p>
          <a:p>
            <a:pPr marL="342729" indent="-342729">
              <a:buFont typeface="Wingdings" panose="05000000000000000000" pitchFamily="2" charset="2"/>
              <a:buChar char="q"/>
            </a:pPr>
            <a:endParaRPr lang="en-IN" dirty="0">
              <a:latin typeface="Calibri" panose="020F0502020204030204" pitchFamily="34" charset="0"/>
              <a:cs typeface="Calibri" panose="020F0502020204030204" pitchFamily="34" charset="0"/>
            </a:endParaRPr>
          </a:p>
          <a:p>
            <a:pPr marL="342729" indent="-342729">
              <a:buFont typeface="Wingdings" panose="05000000000000000000" pitchFamily="2" charset="2"/>
              <a:buChar char="q"/>
            </a:pPr>
            <a:endParaRPr lang="en-IN" dirty="0">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48196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CBA7527-DB6B-4697-9748-24FD1B93BB3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0" y="1"/>
            <a:ext cx="12277725" cy="6858000"/>
          </a:xfrm>
          <a:prstGeom prst="rect">
            <a:avLst/>
          </a:prstGeom>
        </p:spPr>
      </p:pic>
    </p:spTree>
    <p:extLst>
      <p:ext uri="{BB962C8B-B14F-4D97-AF65-F5344CB8AC3E}">
        <p14:creationId xmlns:p14="http://schemas.microsoft.com/office/powerpoint/2010/main" val="39023616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5C8455-EEEF-408A-B800-3898EAFF87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63" t="13407" r="2349" b="2537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1E7512F-D24F-4BA6-9598-756D2D3AEB63}"/>
              </a:ext>
            </a:extLst>
          </p:cNvPr>
          <p:cNvSpPr/>
          <p:nvPr/>
        </p:nvSpPr>
        <p:spPr>
          <a:xfrm>
            <a:off x="1310246" y="4331656"/>
            <a:ext cx="5452504" cy="206281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74" dirty="0">
              <a:solidFill>
                <a:schemeClr val="tx1"/>
              </a:solidFill>
            </a:endParaRPr>
          </a:p>
        </p:txBody>
      </p:sp>
      <p:sp>
        <p:nvSpPr>
          <p:cNvPr id="4" name="Text Placeholder 1">
            <a:extLst>
              <a:ext uri="{FF2B5EF4-FFF2-40B4-BE49-F238E27FC236}">
                <a16:creationId xmlns:a16="http://schemas.microsoft.com/office/drawing/2014/main" id="{FA8F2B14-C193-4765-B08E-183A9C2A787A}"/>
              </a:ext>
            </a:extLst>
          </p:cNvPr>
          <p:cNvSpPr txBox="1">
            <a:spLocks/>
          </p:cNvSpPr>
          <p:nvPr/>
        </p:nvSpPr>
        <p:spPr>
          <a:xfrm>
            <a:off x="1353084" y="-270502"/>
            <a:ext cx="3502955" cy="4602159"/>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676335">
              <a:spcAft>
                <a:spcPts val="135"/>
              </a:spcAft>
              <a:defRPr/>
            </a:pPr>
            <a:r>
              <a:rPr lang="en-GB" sz="36907" dirty="0">
                <a:solidFill>
                  <a:srgbClr val="747480"/>
                </a:solidFill>
                <a:latin typeface="EYInterstate Light" panose="02000506000000020004" pitchFamily="2" charset="0"/>
              </a:rPr>
              <a:t>1</a:t>
            </a:r>
          </a:p>
        </p:txBody>
      </p:sp>
      <p:sp>
        <p:nvSpPr>
          <p:cNvPr id="5" name="Text Placeholder 3">
            <a:extLst>
              <a:ext uri="{FF2B5EF4-FFF2-40B4-BE49-F238E27FC236}">
                <a16:creationId xmlns:a16="http://schemas.microsoft.com/office/drawing/2014/main" id="{CAEC53A0-1D50-4498-8522-CFFF8801E201}"/>
              </a:ext>
            </a:extLst>
          </p:cNvPr>
          <p:cNvSpPr txBox="1">
            <a:spLocks/>
          </p:cNvSpPr>
          <p:nvPr/>
        </p:nvSpPr>
        <p:spPr>
          <a:xfrm>
            <a:off x="1771193" y="4815304"/>
            <a:ext cx="4801057" cy="1076337"/>
          </a:xfrm>
          <a:prstGeom prst="rect">
            <a:avLst/>
          </a:prstGeom>
        </p:spPr>
        <p:txBody>
          <a:bodyPr/>
          <a:lstStyle>
            <a:lvl1pPr marL="342900" indent="-342900" algn="l" defTabSz="914400" rtl="0" eaLnBrk="1" latinLnBrk="0" hangingPunct="1">
              <a:spcBef>
                <a:spcPct val="20000"/>
              </a:spcBef>
              <a:buClr>
                <a:schemeClr val="accent2"/>
              </a:buClr>
              <a:buSzPct val="70000"/>
              <a:buFont typeface="Arial" pitchFamily="34" charset="0"/>
              <a:buChar char="►"/>
              <a:defRPr sz="2000" kern="1200">
                <a:solidFill>
                  <a:srgbClr val="646464"/>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1800" kern="1200">
                <a:solidFill>
                  <a:srgbClr val="646464"/>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600" kern="1200">
                <a:solidFill>
                  <a:srgbClr val="646464"/>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3222" dirty="0">
                <a:solidFill>
                  <a:srgbClr val="2E2E38"/>
                </a:solidFill>
                <a:latin typeface="EYInterstate Light" panose="02000506000000020004" pitchFamily="2" charset="0"/>
              </a:rPr>
              <a:t>Agile and It’s Benefits</a:t>
            </a:r>
          </a:p>
        </p:txBody>
      </p:sp>
      <p:sp>
        <p:nvSpPr>
          <p:cNvPr id="6" name="Rectangle 5">
            <a:extLst>
              <a:ext uri="{FF2B5EF4-FFF2-40B4-BE49-F238E27FC236}">
                <a16:creationId xmlns:a16="http://schemas.microsoft.com/office/drawing/2014/main" id="{1815E46D-D17E-419F-8876-A1AFDF7151FE}"/>
              </a:ext>
            </a:extLst>
          </p:cNvPr>
          <p:cNvSpPr/>
          <p:nvPr/>
        </p:nvSpPr>
        <p:spPr>
          <a:xfrm>
            <a:off x="-2900509" y="45218"/>
            <a:ext cx="2776480" cy="4998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455" tIns="64455" rIns="64455" bIns="64455" rtlCol="0" anchor="t" anchorCtr="0"/>
          <a:lstStyle/>
          <a:p>
            <a:pPr>
              <a:spcAft>
                <a:spcPts val="179"/>
              </a:spcAft>
            </a:pPr>
            <a:r>
              <a:rPr lang="en-GB" sz="1074" b="1" dirty="0">
                <a:solidFill>
                  <a:schemeClr val="bg1"/>
                </a:solidFill>
                <a:latin typeface="EYInterstate Light" panose="02000506000000020004" pitchFamily="2" charset="0"/>
              </a:rPr>
              <a:t>Sample Image – Can be changed</a:t>
            </a:r>
          </a:p>
        </p:txBody>
      </p:sp>
    </p:spTree>
    <p:extLst>
      <p:ext uri="{BB962C8B-B14F-4D97-AF65-F5344CB8AC3E}">
        <p14:creationId xmlns:p14="http://schemas.microsoft.com/office/powerpoint/2010/main" val="3791355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p:cNvSpPr>
            <a:spLocks noGrp="1" noChangeArrowheads="1"/>
          </p:cNvSpPr>
          <p:nvPr>
            <p:ph type="title"/>
          </p:nvPr>
        </p:nvSpPr>
        <p:spPr>
          <a:xfrm>
            <a:off x="609601" y="419058"/>
            <a:ext cx="10972800" cy="590093"/>
          </a:xfrm>
        </p:spPr>
        <p:txBody>
          <a:bodyPr/>
          <a:lstStyle/>
          <a:p>
            <a:r>
              <a:rPr lang="en-GB" b="1" dirty="0">
                <a:solidFill>
                  <a:schemeClr val="tx1"/>
                </a:solidFill>
                <a:latin typeface="+mn-lt"/>
              </a:rPr>
              <a:t>Agile and it’s Benefits</a:t>
            </a:r>
            <a:endParaRPr lang="en-US" b="1" dirty="0">
              <a:solidFill>
                <a:schemeClr val="tx1"/>
              </a:solidFill>
              <a:latin typeface="+mn-lt"/>
            </a:endParaRPr>
          </a:p>
        </p:txBody>
      </p:sp>
      <p:sp>
        <p:nvSpPr>
          <p:cNvPr id="17" name="TextBox 16"/>
          <p:cNvSpPr txBox="1"/>
          <p:nvPr/>
        </p:nvSpPr>
        <p:spPr>
          <a:xfrm>
            <a:off x="890402" y="1542389"/>
            <a:ext cx="10449182" cy="4930561"/>
          </a:xfrm>
          <a:prstGeom prst="rect">
            <a:avLst/>
          </a:prstGeom>
          <a:noFill/>
        </p:spPr>
        <p:txBody>
          <a:bodyPr wrap="square" lIns="0" tIns="36557" rIns="0" bIns="0" numCol="1" rtlCol="0">
            <a:spAutoFit/>
          </a:bodyPr>
          <a:lstStyle/>
          <a:p>
            <a:pPr marL="179910" indent="-179910" fontAlgn="base">
              <a:spcBef>
                <a:spcPts val="400"/>
              </a:spcBef>
              <a:buClr>
                <a:srgbClr val="2E2E38"/>
              </a:buClr>
              <a:buSzPct val="75000"/>
              <a:buFont typeface="Arial" panose="020B0604020202020204" pitchFamily="34" charset="0"/>
              <a:buChar char="►"/>
              <a:defRPr/>
            </a:pPr>
            <a:r>
              <a:rPr lang="en-IN" sz="1600" dirty="0">
                <a:solidFill>
                  <a:srgbClr val="646464">
                    <a:lumMod val="75000"/>
                  </a:srgbClr>
                </a:solidFill>
              </a:rPr>
              <a:t>Agile software development refers to a group of software development methodologies based on iterative development, where requirements and solutions evolve through collaboration between self-organizing cross-functional teams. </a:t>
            </a:r>
            <a:r>
              <a:rPr lang="en-US" sz="1600" dirty="0">
                <a:solidFill>
                  <a:srgbClr val="646464">
                    <a:lumMod val="75000"/>
                  </a:srgbClr>
                </a:solidFill>
              </a:rPr>
              <a:t>) </a:t>
            </a:r>
          </a:p>
          <a:p>
            <a:pPr marL="179910" indent="-179910" fontAlgn="base">
              <a:spcBef>
                <a:spcPts val="400"/>
              </a:spcBef>
              <a:buClr>
                <a:srgbClr val="2E2E38"/>
              </a:buClr>
              <a:buSzPct val="75000"/>
              <a:buFont typeface="Arial" panose="020B0604020202020204" pitchFamily="34" charset="0"/>
              <a:buChar char="►"/>
              <a:defRPr/>
            </a:pPr>
            <a:r>
              <a:rPr lang="en-IN" sz="1600" dirty="0">
                <a:solidFill>
                  <a:srgbClr val="646464">
                    <a:lumMod val="75000"/>
                  </a:srgbClr>
                </a:solidFill>
              </a:rPr>
              <a:t>Agile methods or Agile processes generally promote a disciplined project management process that encourages frequent inspection and adaptation, a leadership philosophy that encourages teamwork, self-organization and accountability, a set of engineering best practices intended to allow for rapid delivery of high-quality software, and a business approach that aligns development with customer needs and company goals.</a:t>
            </a:r>
          </a:p>
          <a:p>
            <a:pPr marL="179910" indent="-179910" fontAlgn="base">
              <a:spcBef>
                <a:spcPts val="400"/>
              </a:spcBef>
              <a:buClr>
                <a:srgbClr val="2E2E38"/>
              </a:buClr>
              <a:buSzPct val="75000"/>
              <a:buFont typeface="Arial" panose="020B0604020202020204" pitchFamily="34" charset="0"/>
              <a:buChar char="►"/>
              <a:defRPr/>
            </a:pPr>
            <a:r>
              <a:rPr lang="en-IN" sz="1600" dirty="0">
                <a:solidFill>
                  <a:srgbClr val="646464">
                    <a:lumMod val="75000"/>
                  </a:srgbClr>
                </a:solidFill>
              </a:rPr>
              <a:t>Agile development refers to any development process that is aligned with the concepts of the Agile Manifesto. </a:t>
            </a:r>
          </a:p>
          <a:p>
            <a:pPr marL="179910" indent="-179910" fontAlgn="base">
              <a:spcBef>
                <a:spcPts val="400"/>
              </a:spcBef>
              <a:buClr>
                <a:srgbClr val="2E2E38"/>
              </a:buClr>
              <a:buSzPct val="75000"/>
              <a:buFont typeface="Arial" panose="020B0604020202020204" pitchFamily="34" charset="0"/>
              <a:buChar char="►"/>
              <a:defRPr/>
            </a:pPr>
            <a:r>
              <a:rPr lang="en-IN" sz="1600" dirty="0">
                <a:solidFill>
                  <a:srgbClr val="646464">
                    <a:lumMod val="75000"/>
                  </a:srgbClr>
                </a:solidFill>
              </a:rPr>
              <a:t>The Manifesto was developed by a group of fourteen leading figures in the software industry, and reflects their experience of what approaches do and do not work for software development.</a:t>
            </a:r>
          </a:p>
          <a:p>
            <a:pPr marL="179910" indent="-179910" fontAlgn="base">
              <a:spcBef>
                <a:spcPts val="400"/>
              </a:spcBef>
              <a:buClr>
                <a:srgbClr val="2E2E38"/>
              </a:buClr>
              <a:buSzPct val="75000"/>
              <a:buFont typeface="Arial" panose="020B0604020202020204" pitchFamily="34" charset="0"/>
              <a:buChar char="►"/>
              <a:defRPr/>
            </a:pPr>
            <a:r>
              <a:rPr lang="en-IN" sz="1600" dirty="0">
                <a:solidFill>
                  <a:srgbClr val="646464">
                    <a:lumMod val="75000"/>
                  </a:srgbClr>
                </a:solidFill>
              </a:rPr>
              <a:t>Agile is a process by which a team can manage a project by breaking it up into several stages with idea of iterative and incremental development where requirements and solutions evolve through collaboration between self-organizing cross-functional teams. </a:t>
            </a:r>
          </a:p>
          <a:p>
            <a:pPr marL="179910" indent="-179910" fontAlgn="base">
              <a:spcBef>
                <a:spcPts val="400"/>
              </a:spcBef>
              <a:buClr>
                <a:srgbClr val="2E2E38"/>
              </a:buClr>
              <a:buSzPct val="75000"/>
              <a:buFont typeface="Arial" panose="020B0604020202020204" pitchFamily="34" charset="0"/>
              <a:buChar char="►"/>
              <a:defRPr/>
            </a:pPr>
            <a:r>
              <a:rPr lang="en-IN" sz="1600" dirty="0">
                <a:solidFill>
                  <a:srgbClr val="646464">
                    <a:lumMod val="75000"/>
                  </a:srgbClr>
                </a:solidFill>
              </a:rPr>
              <a:t>It involves constant collaboration with stakeholders and continuous improvement and iteration at every stage.</a:t>
            </a:r>
          </a:p>
          <a:p>
            <a:pPr marL="179910" indent="-179910" fontAlgn="base">
              <a:spcBef>
                <a:spcPts val="400"/>
              </a:spcBef>
              <a:buClr>
                <a:srgbClr val="2E2E38"/>
              </a:buClr>
              <a:buSzPct val="75000"/>
              <a:buFont typeface="Arial" panose="020B0604020202020204" pitchFamily="34" charset="0"/>
              <a:buChar char="►"/>
              <a:defRPr/>
            </a:pPr>
            <a:r>
              <a:rPr lang="en-IN" sz="1600" dirty="0">
                <a:solidFill>
                  <a:srgbClr val="646464">
                    <a:lumMod val="75000"/>
                  </a:srgbClr>
                </a:solidFill>
              </a:rPr>
              <a:t>Agile is a group of methodologies that demonstrate a commitment to tight feedback cycles and continuous improvement.</a:t>
            </a:r>
          </a:p>
          <a:p>
            <a:pPr marL="179910" indent="-179910" fontAlgn="base">
              <a:spcBef>
                <a:spcPts val="400"/>
              </a:spcBef>
              <a:buClr>
                <a:srgbClr val="2E2E38"/>
              </a:buClr>
              <a:buSzPct val="75000"/>
              <a:buFont typeface="Arial" panose="020B0604020202020204" pitchFamily="34" charset="0"/>
              <a:buChar char="►"/>
              <a:defRPr/>
            </a:pPr>
            <a:r>
              <a:rPr lang="en-IN" sz="1600" dirty="0">
                <a:solidFill>
                  <a:srgbClr val="646464">
                    <a:lumMod val="75000"/>
                  </a:srgbClr>
                </a:solidFill>
              </a:rPr>
              <a:t>As the product team delivers demonstrable functions at the end of every iteration, the process of securing customer feedback is simplified as features can be shown to customers then, instead of having to wait until the final released product.</a:t>
            </a:r>
          </a:p>
          <a:p>
            <a:pPr fontAlgn="base">
              <a:spcBef>
                <a:spcPts val="400"/>
              </a:spcBef>
              <a:buClr>
                <a:srgbClr val="2E2E38"/>
              </a:buClr>
              <a:buSzPct val="75000"/>
              <a:defRPr/>
            </a:pPr>
            <a:endParaRPr lang="en-IN" sz="1600" dirty="0">
              <a:solidFill>
                <a:srgbClr val="646464">
                  <a:lumMod val="75000"/>
                </a:srgbClr>
              </a:solidFill>
            </a:endParaRPr>
          </a:p>
          <a:p>
            <a:pPr marL="179910" indent="-179910" fontAlgn="base">
              <a:spcBef>
                <a:spcPts val="400"/>
              </a:spcBef>
              <a:buClr>
                <a:srgbClr val="2E2E38"/>
              </a:buClr>
              <a:buSzPct val="75000"/>
              <a:buFont typeface="Arial" panose="020B0604020202020204" pitchFamily="34" charset="0"/>
              <a:buChar char="►"/>
              <a:defRPr/>
            </a:pPr>
            <a:endParaRPr lang="en-US" sz="1600" dirty="0">
              <a:solidFill>
                <a:srgbClr val="646464">
                  <a:lumMod val="75000"/>
                </a:srgbClr>
              </a:solidFill>
            </a:endParaRPr>
          </a:p>
        </p:txBody>
      </p:sp>
      <p:sp>
        <p:nvSpPr>
          <p:cNvPr id="34" name="Rectangle 33">
            <a:extLst>
              <a:ext uri="{FF2B5EF4-FFF2-40B4-BE49-F238E27FC236}">
                <a16:creationId xmlns:a16="http://schemas.microsoft.com/office/drawing/2014/main" id="{F4E5AA7B-D53A-4B2B-95EB-93FD1782A6FB}"/>
              </a:ext>
            </a:extLst>
          </p:cNvPr>
          <p:cNvSpPr/>
          <p:nvPr/>
        </p:nvSpPr>
        <p:spPr>
          <a:xfrm>
            <a:off x="656655" y="1163561"/>
            <a:ext cx="10878689" cy="378828"/>
          </a:xfrm>
          <a:prstGeom prst="rect">
            <a:avLst/>
          </a:prstGeom>
          <a:noFill/>
          <a:ln w="6350">
            <a:solidFill>
              <a:srgbClr val="74748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600" dirty="0">
              <a:solidFill>
                <a:schemeClr val="tx1"/>
              </a:solidFill>
            </a:endParaRPr>
          </a:p>
        </p:txBody>
      </p:sp>
      <p:sp>
        <p:nvSpPr>
          <p:cNvPr id="35" name="Rectangle 34">
            <a:extLst>
              <a:ext uri="{FF2B5EF4-FFF2-40B4-BE49-F238E27FC236}">
                <a16:creationId xmlns:a16="http://schemas.microsoft.com/office/drawing/2014/main" id="{449938A2-4528-48B5-8385-548B57A67047}"/>
              </a:ext>
            </a:extLst>
          </p:cNvPr>
          <p:cNvSpPr/>
          <p:nvPr/>
        </p:nvSpPr>
        <p:spPr>
          <a:xfrm>
            <a:off x="890402" y="1210814"/>
            <a:ext cx="2224036" cy="331575"/>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600" dirty="0">
                <a:solidFill>
                  <a:schemeClr val="tx1"/>
                </a:solidFill>
                <a:latin typeface="EYInterstate" panose="02000503020000020004" pitchFamily="2" charset="0"/>
              </a:rPr>
              <a:t>What is Agile?</a:t>
            </a:r>
          </a:p>
        </p:txBody>
      </p:sp>
    </p:spTree>
    <p:extLst>
      <p:ext uri="{BB962C8B-B14F-4D97-AF65-F5344CB8AC3E}">
        <p14:creationId xmlns:p14="http://schemas.microsoft.com/office/powerpoint/2010/main" val="2388764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AAE860-AF06-48C2-9263-E7A8C5BBC2C2}"/>
              </a:ext>
            </a:extLst>
          </p:cNvPr>
          <p:cNvSpPr/>
          <p:nvPr/>
        </p:nvSpPr>
        <p:spPr>
          <a:xfrm>
            <a:off x="863204" y="1424959"/>
            <a:ext cx="45695" cy="5001395"/>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IN" sz="1199" dirty="0">
              <a:solidFill>
                <a:srgbClr val="FFFFFF"/>
              </a:solidFill>
              <a:latin typeface="EYInterstate Light"/>
            </a:endParaRPr>
          </a:p>
        </p:txBody>
      </p:sp>
      <p:grpSp>
        <p:nvGrpSpPr>
          <p:cNvPr id="19" name="Graphic 1">
            <a:extLst>
              <a:ext uri="{FF2B5EF4-FFF2-40B4-BE49-F238E27FC236}">
                <a16:creationId xmlns:a16="http://schemas.microsoft.com/office/drawing/2014/main" id="{C7F13A1F-BB4D-49FB-BE2A-2F79AD018438}"/>
              </a:ext>
            </a:extLst>
          </p:cNvPr>
          <p:cNvGrpSpPr/>
          <p:nvPr/>
        </p:nvGrpSpPr>
        <p:grpSpPr>
          <a:xfrm>
            <a:off x="609283" y="2547155"/>
            <a:ext cx="10966211" cy="1076892"/>
            <a:chOff x="609600" y="1133475"/>
            <a:chExt cx="10971923" cy="1220549"/>
          </a:xfrm>
        </p:grpSpPr>
        <p:sp>
          <p:nvSpPr>
            <p:cNvPr id="20" name="Freeform: Shape 19">
              <a:extLst>
                <a:ext uri="{FF2B5EF4-FFF2-40B4-BE49-F238E27FC236}">
                  <a16:creationId xmlns:a16="http://schemas.microsoft.com/office/drawing/2014/main" id="{5D35D3CD-A040-42B8-A40E-A42DCCEAA476}"/>
                </a:ext>
              </a:extLst>
            </p:cNvPr>
            <p:cNvSpPr/>
            <p:nvPr/>
          </p:nvSpPr>
          <p:spPr>
            <a:xfrm>
              <a:off x="855484" y="1133477"/>
              <a:ext cx="10715804" cy="1003709"/>
            </a:xfrm>
            <a:custGeom>
              <a:avLst/>
              <a:gdLst>
                <a:gd name="connsiteX0" fmla="*/ 0 w 6443286"/>
                <a:gd name="connsiteY0" fmla="*/ 0 h 1579644"/>
                <a:gd name="connsiteX1" fmla="*/ 6448119 w 6443286"/>
                <a:gd name="connsiteY1" fmla="*/ 0 h 1579644"/>
                <a:gd name="connsiteX2" fmla="*/ 6448119 w 6443286"/>
                <a:gd name="connsiteY2" fmla="*/ 1584789 h 1579644"/>
                <a:gd name="connsiteX3" fmla="*/ 0 w 644328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6443286" h="1579644">
                  <a:moveTo>
                    <a:pt x="0" y="0"/>
                  </a:moveTo>
                  <a:lnTo>
                    <a:pt x="6448119" y="0"/>
                  </a:lnTo>
                  <a:lnTo>
                    <a:pt x="6448119" y="1584789"/>
                  </a:lnTo>
                  <a:lnTo>
                    <a:pt x="0" y="1584789"/>
                  </a:lnTo>
                  <a:close/>
                </a:path>
              </a:pathLst>
            </a:custGeom>
            <a:solidFill>
              <a:srgbClr val="F2F2F2"/>
            </a:solidFill>
            <a:ln w="5191" cap="flat">
              <a:noFill/>
              <a:prstDash val="solid"/>
              <a:miter/>
            </a:ln>
          </p:spPr>
          <p:txBody>
            <a:bodyPr rtlCol="0" anchor="ctr"/>
            <a:lstStyle/>
            <a:p>
              <a:pPr defTabSz="913943"/>
              <a:endParaRPr lang="en-IN" sz="1799">
                <a:solidFill>
                  <a:srgbClr val="FFFFFF"/>
                </a:solidFill>
                <a:latin typeface="EYInterstate Light"/>
              </a:endParaRPr>
            </a:p>
          </p:txBody>
        </p:sp>
        <p:grpSp>
          <p:nvGrpSpPr>
            <p:cNvPr id="21" name="Graphic 1">
              <a:extLst>
                <a:ext uri="{FF2B5EF4-FFF2-40B4-BE49-F238E27FC236}">
                  <a16:creationId xmlns:a16="http://schemas.microsoft.com/office/drawing/2014/main" id="{B1264B7F-ABDD-4826-A821-B0A58213E3E8}"/>
                </a:ext>
              </a:extLst>
            </p:cNvPr>
            <p:cNvGrpSpPr/>
            <p:nvPr/>
          </p:nvGrpSpPr>
          <p:grpSpPr>
            <a:xfrm>
              <a:off x="609600" y="1133475"/>
              <a:ext cx="1727932" cy="1220549"/>
              <a:chOff x="609600" y="1133475"/>
              <a:chExt cx="1727932" cy="1220549"/>
            </a:xfrm>
            <a:solidFill>
              <a:schemeClr val="accent1"/>
            </a:solidFill>
          </p:grpSpPr>
          <p:sp>
            <p:nvSpPr>
              <p:cNvPr id="23" name="Freeform: Shape 22">
                <a:extLst>
                  <a:ext uri="{FF2B5EF4-FFF2-40B4-BE49-F238E27FC236}">
                    <a16:creationId xmlns:a16="http://schemas.microsoft.com/office/drawing/2014/main" id="{7D419190-32DE-45D8-8589-2ED981072FFF}"/>
                  </a:ext>
                </a:extLst>
              </p:cNvPr>
              <p:cNvSpPr/>
              <p:nvPr/>
            </p:nvSpPr>
            <p:spPr>
              <a:xfrm>
                <a:off x="609600" y="1133475"/>
                <a:ext cx="244221" cy="379323"/>
              </a:xfrm>
              <a:custGeom>
                <a:avLst/>
                <a:gdLst>
                  <a:gd name="connsiteX0" fmla="*/ 0 w 244221"/>
                  <a:gd name="connsiteY0" fmla="*/ 192155 h 379322"/>
                  <a:gd name="connsiteX1" fmla="*/ 192155 w 244221"/>
                  <a:gd name="connsiteY1" fmla="*/ 384311 h 379322"/>
                  <a:gd name="connsiteX2" fmla="*/ 245832 w 244221"/>
                  <a:gd name="connsiteY2" fmla="*/ 384311 h 379322"/>
                  <a:gd name="connsiteX3" fmla="*/ 245832 w 244221"/>
                  <a:gd name="connsiteY3" fmla="*/ 0 h 379322"/>
                  <a:gd name="connsiteX4" fmla="*/ 192155 w 244221"/>
                  <a:gd name="connsiteY4" fmla="*/ 0 h 379322"/>
                  <a:gd name="connsiteX5" fmla="*/ 0 w 244221"/>
                  <a:gd name="connsiteY5" fmla="*/ 192155 h 3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221" h="379322">
                    <a:moveTo>
                      <a:pt x="0" y="192155"/>
                    </a:moveTo>
                    <a:cubicBezTo>
                      <a:pt x="0" y="298262"/>
                      <a:pt x="86049" y="384311"/>
                      <a:pt x="192155" y="384311"/>
                    </a:cubicBezTo>
                    <a:lnTo>
                      <a:pt x="245832" y="384311"/>
                    </a:lnTo>
                    <a:lnTo>
                      <a:pt x="245832" y="0"/>
                    </a:lnTo>
                    <a:lnTo>
                      <a:pt x="192155" y="0"/>
                    </a:lnTo>
                    <a:cubicBezTo>
                      <a:pt x="86049" y="0"/>
                      <a:pt x="0" y="86049"/>
                      <a:pt x="0" y="192155"/>
                    </a:cubicBezTo>
                    <a:close/>
                  </a:path>
                </a:pathLst>
              </a:custGeom>
              <a:solidFill>
                <a:schemeClr val="tx1"/>
              </a:solidFill>
              <a:ln w="5191" cap="flat">
                <a:solidFill>
                  <a:schemeClr val="bg1">
                    <a:lumMod val="20000"/>
                    <a:lumOff val="80000"/>
                  </a:schemeClr>
                </a:solidFill>
                <a:prstDash val="solid"/>
                <a:miter/>
              </a:ln>
            </p:spPr>
            <p:txBody>
              <a:bodyPr rtlCol="0" anchor="ctr"/>
              <a:lstStyle/>
              <a:p>
                <a:pPr defTabSz="913943"/>
                <a:endParaRPr lang="en-IN" sz="1799">
                  <a:solidFill>
                    <a:srgbClr val="FFFFFF"/>
                  </a:solidFill>
                  <a:latin typeface="EYInterstate Light"/>
                </a:endParaRPr>
              </a:p>
            </p:txBody>
          </p:sp>
          <p:sp>
            <p:nvSpPr>
              <p:cNvPr id="24" name="Freeform: Shape 23">
                <a:extLst>
                  <a:ext uri="{FF2B5EF4-FFF2-40B4-BE49-F238E27FC236}">
                    <a16:creationId xmlns:a16="http://schemas.microsoft.com/office/drawing/2014/main" id="{DDEFB3ED-4F77-4F41-AD18-3EE90D2A62A9}"/>
                  </a:ext>
                </a:extLst>
              </p:cNvPr>
              <p:cNvSpPr/>
              <p:nvPr/>
            </p:nvSpPr>
            <p:spPr>
              <a:xfrm>
                <a:off x="609600" y="1292218"/>
                <a:ext cx="1727932" cy="1061806"/>
              </a:xfrm>
              <a:custGeom>
                <a:avLst/>
                <a:gdLst>
                  <a:gd name="connsiteX0" fmla="*/ 0 w 1423758"/>
                  <a:gd name="connsiteY0" fmla="*/ 1205518 h 1574448"/>
                  <a:gd name="connsiteX1" fmla="*/ 297950 w 1423758"/>
                  <a:gd name="connsiteY1" fmla="*/ 1577462 h 1574448"/>
                  <a:gd name="connsiteX2" fmla="*/ 1028795 w 1423758"/>
                  <a:gd name="connsiteY2" fmla="*/ 1577462 h 1574448"/>
                  <a:gd name="connsiteX3" fmla="*/ 1428695 w 1423758"/>
                  <a:gd name="connsiteY3" fmla="*/ 884809 h 1574448"/>
                  <a:gd name="connsiteX4" fmla="*/ 1028795 w 1423758"/>
                  <a:gd name="connsiteY4" fmla="*/ 192155 h 1574448"/>
                  <a:gd name="connsiteX5" fmla="*/ 245884 w 1423758"/>
                  <a:gd name="connsiteY5" fmla="*/ 192155 h 1574448"/>
                  <a:gd name="connsiteX6" fmla="*/ 192155 w 1423758"/>
                  <a:gd name="connsiteY6" fmla="*/ 192155 h 1574448"/>
                  <a:gd name="connsiteX7" fmla="*/ 0 w 1423758"/>
                  <a:gd name="connsiteY7" fmla="*/ 0 h 1574448"/>
                  <a:gd name="connsiteX8" fmla="*/ 0 w 1423758"/>
                  <a:gd name="connsiteY8" fmla="*/ 1205518 h 15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758" h="1574448">
                    <a:moveTo>
                      <a:pt x="0" y="1205518"/>
                    </a:moveTo>
                    <a:cubicBezTo>
                      <a:pt x="0" y="1410924"/>
                      <a:pt x="133386" y="1577462"/>
                      <a:pt x="297950" y="1577462"/>
                    </a:cubicBezTo>
                    <a:lnTo>
                      <a:pt x="1028795" y="1577462"/>
                    </a:lnTo>
                    <a:lnTo>
                      <a:pt x="1428695" y="884809"/>
                    </a:lnTo>
                    <a:lnTo>
                      <a:pt x="1028795" y="192155"/>
                    </a:lnTo>
                    <a:lnTo>
                      <a:pt x="245884" y="192155"/>
                    </a:lnTo>
                    <a:lnTo>
                      <a:pt x="192155" y="192155"/>
                    </a:lnTo>
                    <a:cubicBezTo>
                      <a:pt x="86049" y="192155"/>
                      <a:pt x="0" y="106106"/>
                      <a:pt x="0" y="0"/>
                    </a:cubicBezTo>
                    <a:lnTo>
                      <a:pt x="0" y="1205518"/>
                    </a:lnTo>
                    <a:close/>
                  </a:path>
                </a:pathLst>
              </a:custGeom>
              <a:solidFill>
                <a:schemeClr val="bg1"/>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sp>
          <p:nvSpPr>
            <p:cNvPr id="22" name="Freeform: Shape 21">
              <a:extLst>
                <a:ext uri="{FF2B5EF4-FFF2-40B4-BE49-F238E27FC236}">
                  <a16:creationId xmlns:a16="http://schemas.microsoft.com/office/drawing/2014/main" id="{9F8D3EE5-5700-421F-8FB0-DFFB65907DD4}"/>
                </a:ext>
              </a:extLst>
            </p:cNvPr>
            <p:cNvSpPr/>
            <p:nvPr/>
          </p:nvSpPr>
          <p:spPr>
            <a:xfrm>
              <a:off x="11248966" y="1133476"/>
              <a:ext cx="332557" cy="999730"/>
            </a:xfrm>
            <a:custGeom>
              <a:avLst/>
              <a:gdLst>
                <a:gd name="connsiteX0" fmla="*/ 0 w 332556"/>
                <a:gd name="connsiteY0" fmla="*/ 0 h 1579644"/>
                <a:gd name="connsiteX1" fmla="*/ 337077 w 332556"/>
                <a:gd name="connsiteY1" fmla="*/ 0 h 1579644"/>
                <a:gd name="connsiteX2" fmla="*/ 337077 w 332556"/>
                <a:gd name="connsiteY2" fmla="*/ 1584789 h 1579644"/>
                <a:gd name="connsiteX3" fmla="*/ 0 w 33255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332556" h="1579644">
                  <a:moveTo>
                    <a:pt x="0" y="0"/>
                  </a:moveTo>
                  <a:lnTo>
                    <a:pt x="337077" y="0"/>
                  </a:lnTo>
                  <a:lnTo>
                    <a:pt x="337077" y="1584789"/>
                  </a:lnTo>
                  <a:lnTo>
                    <a:pt x="0" y="1584789"/>
                  </a:lnTo>
                  <a:close/>
                </a:path>
              </a:pathLst>
            </a:custGeom>
            <a:solidFill>
              <a:schemeClr val="bg1">
                <a:lumMod val="60000"/>
                <a:lumOff val="40000"/>
              </a:schemeClr>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grpSp>
        <p:nvGrpSpPr>
          <p:cNvPr id="3" name="Graphic 1">
            <a:extLst>
              <a:ext uri="{FF2B5EF4-FFF2-40B4-BE49-F238E27FC236}">
                <a16:creationId xmlns:a16="http://schemas.microsoft.com/office/drawing/2014/main" id="{6DB06D54-EDE3-4D57-AA1B-9A2816BE6014}"/>
              </a:ext>
            </a:extLst>
          </p:cNvPr>
          <p:cNvGrpSpPr/>
          <p:nvPr/>
        </p:nvGrpSpPr>
        <p:grpSpPr>
          <a:xfrm>
            <a:off x="609283" y="1485913"/>
            <a:ext cx="10966211" cy="1030859"/>
            <a:chOff x="609600" y="1133475"/>
            <a:chExt cx="10971923" cy="1168375"/>
          </a:xfrm>
        </p:grpSpPr>
        <p:sp>
          <p:nvSpPr>
            <p:cNvPr id="4" name="Freeform: Shape 3">
              <a:extLst>
                <a:ext uri="{FF2B5EF4-FFF2-40B4-BE49-F238E27FC236}">
                  <a16:creationId xmlns:a16="http://schemas.microsoft.com/office/drawing/2014/main" id="{4B763C55-8918-44F4-B134-45430186A70C}"/>
                </a:ext>
              </a:extLst>
            </p:cNvPr>
            <p:cNvSpPr/>
            <p:nvPr/>
          </p:nvSpPr>
          <p:spPr>
            <a:xfrm>
              <a:off x="855484" y="1133475"/>
              <a:ext cx="10715804" cy="999731"/>
            </a:xfrm>
            <a:custGeom>
              <a:avLst/>
              <a:gdLst>
                <a:gd name="connsiteX0" fmla="*/ 0 w 6443286"/>
                <a:gd name="connsiteY0" fmla="*/ 0 h 1579644"/>
                <a:gd name="connsiteX1" fmla="*/ 6448119 w 6443286"/>
                <a:gd name="connsiteY1" fmla="*/ 0 h 1579644"/>
                <a:gd name="connsiteX2" fmla="*/ 6448119 w 6443286"/>
                <a:gd name="connsiteY2" fmla="*/ 1584789 h 1579644"/>
                <a:gd name="connsiteX3" fmla="*/ 0 w 644328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6443286" h="1579644">
                  <a:moveTo>
                    <a:pt x="0" y="0"/>
                  </a:moveTo>
                  <a:lnTo>
                    <a:pt x="6448119" y="0"/>
                  </a:lnTo>
                  <a:lnTo>
                    <a:pt x="6448119" y="1584789"/>
                  </a:lnTo>
                  <a:lnTo>
                    <a:pt x="0" y="1584789"/>
                  </a:lnTo>
                  <a:close/>
                </a:path>
              </a:pathLst>
            </a:custGeom>
            <a:solidFill>
              <a:srgbClr val="F2F2F2"/>
            </a:solidFill>
            <a:ln w="5191" cap="flat">
              <a:noFill/>
              <a:prstDash val="solid"/>
              <a:miter/>
            </a:ln>
          </p:spPr>
          <p:txBody>
            <a:bodyPr rtlCol="0" anchor="ctr"/>
            <a:lstStyle/>
            <a:p>
              <a:pPr defTabSz="913943"/>
              <a:endParaRPr lang="en-IN" sz="1799">
                <a:solidFill>
                  <a:srgbClr val="FFFFFF"/>
                </a:solidFill>
                <a:latin typeface="EYInterstate Light"/>
              </a:endParaRPr>
            </a:p>
          </p:txBody>
        </p:sp>
        <p:grpSp>
          <p:nvGrpSpPr>
            <p:cNvPr id="5" name="Graphic 1">
              <a:extLst>
                <a:ext uri="{FF2B5EF4-FFF2-40B4-BE49-F238E27FC236}">
                  <a16:creationId xmlns:a16="http://schemas.microsoft.com/office/drawing/2014/main" id="{6DB06D54-EDE3-4D57-AA1B-9A2816BE6014}"/>
                </a:ext>
              </a:extLst>
            </p:cNvPr>
            <p:cNvGrpSpPr/>
            <p:nvPr/>
          </p:nvGrpSpPr>
          <p:grpSpPr>
            <a:xfrm>
              <a:off x="609600" y="1133475"/>
              <a:ext cx="1727932" cy="1168375"/>
              <a:chOff x="609600" y="1133475"/>
              <a:chExt cx="1727932" cy="1168375"/>
            </a:xfrm>
            <a:solidFill>
              <a:schemeClr val="accent1"/>
            </a:solidFill>
          </p:grpSpPr>
          <p:sp>
            <p:nvSpPr>
              <p:cNvPr id="7" name="Freeform: Shape 6">
                <a:extLst>
                  <a:ext uri="{FF2B5EF4-FFF2-40B4-BE49-F238E27FC236}">
                    <a16:creationId xmlns:a16="http://schemas.microsoft.com/office/drawing/2014/main" id="{17608F62-EDA9-47C5-94CC-0DE33865D45D}"/>
                  </a:ext>
                </a:extLst>
              </p:cNvPr>
              <p:cNvSpPr/>
              <p:nvPr/>
            </p:nvSpPr>
            <p:spPr>
              <a:xfrm>
                <a:off x="609600" y="1133475"/>
                <a:ext cx="244221" cy="379323"/>
              </a:xfrm>
              <a:custGeom>
                <a:avLst/>
                <a:gdLst>
                  <a:gd name="connsiteX0" fmla="*/ 0 w 244221"/>
                  <a:gd name="connsiteY0" fmla="*/ 192155 h 379322"/>
                  <a:gd name="connsiteX1" fmla="*/ 192155 w 244221"/>
                  <a:gd name="connsiteY1" fmla="*/ 384311 h 379322"/>
                  <a:gd name="connsiteX2" fmla="*/ 245832 w 244221"/>
                  <a:gd name="connsiteY2" fmla="*/ 384311 h 379322"/>
                  <a:gd name="connsiteX3" fmla="*/ 245832 w 244221"/>
                  <a:gd name="connsiteY3" fmla="*/ 0 h 379322"/>
                  <a:gd name="connsiteX4" fmla="*/ 192155 w 244221"/>
                  <a:gd name="connsiteY4" fmla="*/ 0 h 379322"/>
                  <a:gd name="connsiteX5" fmla="*/ 0 w 244221"/>
                  <a:gd name="connsiteY5" fmla="*/ 192155 h 3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221" h="379322">
                    <a:moveTo>
                      <a:pt x="0" y="192155"/>
                    </a:moveTo>
                    <a:cubicBezTo>
                      <a:pt x="0" y="298262"/>
                      <a:pt x="86049" y="384311"/>
                      <a:pt x="192155" y="384311"/>
                    </a:cubicBezTo>
                    <a:lnTo>
                      <a:pt x="245832" y="384311"/>
                    </a:lnTo>
                    <a:lnTo>
                      <a:pt x="245832" y="0"/>
                    </a:lnTo>
                    <a:lnTo>
                      <a:pt x="192155" y="0"/>
                    </a:lnTo>
                    <a:cubicBezTo>
                      <a:pt x="86049" y="0"/>
                      <a:pt x="0" y="86049"/>
                      <a:pt x="0" y="192155"/>
                    </a:cubicBezTo>
                    <a:close/>
                  </a:path>
                </a:pathLst>
              </a:custGeom>
              <a:solidFill>
                <a:schemeClr val="tx1"/>
              </a:solidFill>
              <a:ln w="5191" cap="flat">
                <a:solidFill>
                  <a:schemeClr val="bg1">
                    <a:lumMod val="20000"/>
                    <a:lumOff val="80000"/>
                  </a:schemeClr>
                </a:solidFill>
                <a:prstDash val="solid"/>
                <a:miter/>
              </a:ln>
            </p:spPr>
            <p:txBody>
              <a:bodyPr rtlCol="0" anchor="ctr"/>
              <a:lstStyle/>
              <a:p>
                <a:pPr defTabSz="913943"/>
                <a:endParaRPr lang="en-IN" sz="1799">
                  <a:solidFill>
                    <a:srgbClr val="FFFFFF"/>
                  </a:solidFill>
                  <a:latin typeface="EYInterstate Light"/>
                </a:endParaRPr>
              </a:p>
            </p:txBody>
          </p:sp>
          <p:sp>
            <p:nvSpPr>
              <p:cNvPr id="6" name="Freeform: Shape 5">
                <a:extLst>
                  <a:ext uri="{FF2B5EF4-FFF2-40B4-BE49-F238E27FC236}">
                    <a16:creationId xmlns:a16="http://schemas.microsoft.com/office/drawing/2014/main" id="{3739B860-BBF3-4367-B722-572C4BA163D1}"/>
                  </a:ext>
                </a:extLst>
              </p:cNvPr>
              <p:cNvSpPr/>
              <p:nvPr/>
            </p:nvSpPr>
            <p:spPr>
              <a:xfrm>
                <a:off x="609600" y="1281079"/>
                <a:ext cx="1727932" cy="1020771"/>
              </a:xfrm>
              <a:custGeom>
                <a:avLst/>
                <a:gdLst>
                  <a:gd name="connsiteX0" fmla="*/ 0 w 1423758"/>
                  <a:gd name="connsiteY0" fmla="*/ 1205518 h 1574448"/>
                  <a:gd name="connsiteX1" fmla="*/ 297950 w 1423758"/>
                  <a:gd name="connsiteY1" fmla="*/ 1577462 h 1574448"/>
                  <a:gd name="connsiteX2" fmla="*/ 1028795 w 1423758"/>
                  <a:gd name="connsiteY2" fmla="*/ 1577462 h 1574448"/>
                  <a:gd name="connsiteX3" fmla="*/ 1428695 w 1423758"/>
                  <a:gd name="connsiteY3" fmla="*/ 884809 h 1574448"/>
                  <a:gd name="connsiteX4" fmla="*/ 1028795 w 1423758"/>
                  <a:gd name="connsiteY4" fmla="*/ 192155 h 1574448"/>
                  <a:gd name="connsiteX5" fmla="*/ 245884 w 1423758"/>
                  <a:gd name="connsiteY5" fmla="*/ 192155 h 1574448"/>
                  <a:gd name="connsiteX6" fmla="*/ 192155 w 1423758"/>
                  <a:gd name="connsiteY6" fmla="*/ 192155 h 1574448"/>
                  <a:gd name="connsiteX7" fmla="*/ 0 w 1423758"/>
                  <a:gd name="connsiteY7" fmla="*/ 0 h 1574448"/>
                  <a:gd name="connsiteX8" fmla="*/ 0 w 1423758"/>
                  <a:gd name="connsiteY8" fmla="*/ 1205518 h 15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758" h="1574448">
                    <a:moveTo>
                      <a:pt x="0" y="1205518"/>
                    </a:moveTo>
                    <a:cubicBezTo>
                      <a:pt x="0" y="1410924"/>
                      <a:pt x="133386" y="1577462"/>
                      <a:pt x="297950" y="1577462"/>
                    </a:cubicBezTo>
                    <a:lnTo>
                      <a:pt x="1028795" y="1577462"/>
                    </a:lnTo>
                    <a:lnTo>
                      <a:pt x="1428695" y="884809"/>
                    </a:lnTo>
                    <a:lnTo>
                      <a:pt x="1028795" y="192155"/>
                    </a:lnTo>
                    <a:lnTo>
                      <a:pt x="245884" y="192155"/>
                    </a:lnTo>
                    <a:lnTo>
                      <a:pt x="192155" y="192155"/>
                    </a:lnTo>
                    <a:cubicBezTo>
                      <a:pt x="86049" y="192155"/>
                      <a:pt x="0" y="106106"/>
                      <a:pt x="0" y="0"/>
                    </a:cubicBezTo>
                    <a:lnTo>
                      <a:pt x="0" y="1205518"/>
                    </a:lnTo>
                    <a:close/>
                  </a:path>
                </a:pathLst>
              </a:custGeom>
              <a:solidFill>
                <a:schemeClr val="bg1">
                  <a:lumMod val="60000"/>
                  <a:lumOff val="40000"/>
                </a:schemeClr>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sp>
          <p:nvSpPr>
            <p:cNvPr id="12" name="Freeform: Shape 11">
              <a:extLst>
                <a:ext uri="{FF2B5EF4-FFF2-40B4-BE49-F238E27FC236}">
                  <a16:creationId xmlns:a16="http://schemas.microsoft.com/office/drawing/2014/main" id="{73425D32-4666-4CD7-AEF3-D34B14CF4DEC}"/>
                </a:ext>
              </a:extLst>
            </p:cNvPr>
            <p:cNvSpPr/>
            <p:nvPr/>
          </p:nvSpPr>
          <p:spPr>
            <a:xfrm>
              <a:off x="11248966" y="1133476"/>
              <a:ext cx="332557" cy="999730"/>
            </a:xfrm>
            <a:custGeom>
              <a:avLst/>
              <a:gdLst>
                <a:gd name="connsiteX0" fmla="*/ 0 w 332556"/>
                <a:gd name="connsiteY0" fmla="*/ 0 h 1579644"/>
                <a:gd name="connsiteX1" fmla="*/ 337077 w 332556"/>
                <a:gd name="connsiteY1" fmla="*/ 0 h 1579644"/>
                <a:gd name="connsiteX2" fmla="*/ 337077 w 332556"/>
                <a:gd name="connsiteY2" fmla="*/ 1584789 h 1579644"/>
                <a:gd name="connsiteX3" fmla="*/ 0 w 33255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332556" h="1579644">
                  <a:moveTo>
                    <a:pt x="0" y="0"/>
                  </a:moveTo>
                  <a:lnTo>
                    <a:pt x="337077" y="0"/>
                  </a:lnTo>
                  <a:lnTo>
                    <a:pt x="337077" y="1584789"/>
                  </a:lnTo>
                  <a:lnTo>
                    <a:pt x="0" y="1584789"/>
                  </a:lnTo>
                  <a:close/>
                </a:path>
              </a:pathLst>
            </a:custGeom>
            <a:solidFill>
              <a:schemeClr val="bg1"/>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grpSp>
        <p:nvGrpSpPr>
          <p:cNvPr id="44" name="Graphic 1">
            <a:extLst>
              <a:ext uri="{FF2B5EF4-FFF2-40B4-BE49-F238E27FC236}">
                <a16:creationId xmlns:a16="http://schemas.microsoft.com/office/drawing/2014/main" id="{D9E6D162-2B27-4C94-B783-F1B309944B90}"/>
              </a:ext>
            </a:extLst>
          </p:cNvPr>
          <p:cNvGrpSpPr/>
          <p:nvPr/>
        </p:nvGrpSpPr>
        <p:grpSpPr>
          <a:xfrm>
            <a:off x="609283" y="4722911"/>
            <a:ext cx="10966211" cy="1489887"/>
            <a:chOff x="609600" y="1133475"/>
            <a:chExt cx="10971923" cy="1688637"/>
          </a:xfrm>
        </p:grpSpPr>
        <p:sp>
          <p:nvSpPr>
            <p:cNvPr id="45" name="Freeform: Shape 44">
              <a:extLst>
                <a:ext uri="{FF2B5EF4-FFF2-40B4-BE49-F238E27FC236}">
                  <a16:creationId xmlns:a16="http://schemas.microsoft.com/office/drawing/2014/main" id="{14ED409E-8DBA-402A-93A8-06B0BFAB3917}"/>
                </a:ext>
              </a:extLst>
            </p:cNvPr>
            <p:cNvSpPr/>
            <p:nvPr/>
          </p:nvSpPr>
          <p:spPr>
            <a:xfrm>
              <a:off x="855484" y="1133477"/>
              <a:ext cx="10715804" cy="1688635"/>
            </a:xfrm>
            <a:custGeom>
              <a:avLst/>
              <a:gdLst>
                <a:gd name="connsiteX0" fmla="*/ 0 w 6443286"/>
                <a:gd name="connsiteY0" fmla="*/ 0 h 1579644"/>
                <a:gd name="connsiteX1" fmla="*/ 6448119 w 6443286"/>
                <a:gd name="connsiteY1" fmla="*/ 0 h 1579644"/>
                <a:gd name="connsiteX2" fmla="*/ 6448119 w 6443286"/>
                <a:gd name="connsiteY2" fmla="*/ 1584789 h 1579644"/>
                <a:gd name="connsiteX3" fmla="*/ 0 w 644328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6443286" h="1579644">
                  <a:moveTo>
                    <a:pt x="0" y="0"/>
                  </a:moveTo>
                  <a:lnTo>
                    <a:pt x="6448119" y="0"/>
                  </a:lnTo>
                  <a:lnTo>
                    <a:pt x="6448119" y="1584789"/>
                  </a:lnTo>
                  <a:lnTo>
                    <a:pt x="0" y="1584789"/>
                  </a:lnTo>
                  <a:close/>
                </a:path>
              </a:pathLst>
            </a:custGeom>
            <a:solidFill>
              <a:srgbClr val="F2F2F2"/>
            </a:solidFill>
            <a:ln w="5191" cap="flat">
              <a:noFill/>
              <a:prstDash val="solid"/>
              <a:miter/>
            </a:ln>
          </p:spPr>
          <p:txBody>
            <a:bodyPr rtlCol="0" anchor="ctr"/>
            <a:lstStyle/>
            <a:p>
              <a:pPr defTabSz="913943"/>
              <a:endParaRPr lang="en-IN" sz="1799">
                <a:solidFill>
                  <a:srgbClr val="FFFFFF"/>
                </a:solidFill>
                <a:latin typeface="EYInterstate Light"/>
              </a:endParaRPr>
            </a:p>
          </p:txBody>
        </p:sp>
        <p:grpSp>
          <p:nvGrpSpPr>
            <p:cNvPr id="46" name="Graphic 1">
              <a:extLst>
                <a:ext uri="{FF2B5EF4-FFF2-40B4-BE49-F238E27FC236}">
                  <a16:creationId xmlns:a16="http://schemas.microsoft.com/office/drawing/2014/main" id="{45A6EE33-38C3-4B13-B3A7-CC92EB57A603}"/>
                </a:ext>
              </a:extLst>
            </p:cNvPr>
            <p:cNvGrpSpPr/>
            <p:nvPr/>
          </p:nvGrpSpPr>
          <p:grpSpPr>
            <a:xfrm>
              <a:off x="609600" y="1133475"/>
              <a:ext cx="1754888" cy="1356149"/>
              <a:chOff x="609600" y="1133475"/>
              <a:chExt cx="1754888" cy="1356149"/>
            </a:xfrm>
            <a:solidFill>
              <a:schemeClr val="accent1"/>
            </a:solidFill>
          </p:grpSpPr>
          <p:sp>
            <p:nvSpPr>
              <p:cNvPr id="48" name="Freeform: Shape 47">
                <a:extLst>
                  <a:ext uri="{FF2B5EF4-FFF2-40B4-BE49-F238E27FC236}">
                    <a16:creationId xmlns:a16="http://schemas.microsoft.com/office/drawing/2014/main" id="{F28ED3C0-FCB3-4C8F-8F81-4D2B134589CD}"/>
                  </a:ext>
                </a:extLst>
              </p:cNvPr>
              <p:cNvSpPr/>
              <p:nvPr/>
            </p:nvSpPr>
            <p:spPr>
              <a:xfrm>
                <a:off x="609600" y="1133475"/>
                <a:ext cx="244221" cy="379323"/>
              </a:xfrm>
              <a:custGeom>
                <a:avLst/>
                <a:gdLst>
                  <a:gd name="connsiteX0" fmla="*/ 0 w 244221"/>
                  <a:gd name="connsiteY0" fmla="*/ 192155 h 379322"/>
                  <a:gd name="connsiteX1" fmla="*/ 192155 w 244221"/>
                  <a:gd name="connsiteY1" fmla="*/ 384311 h 379322"/>
                  <a:gd name="connsiteX2" fmla="*/ 245832 w 244221"/>
                  <a:gd name="connsiteY2" fmla="*/ 384311 h 379322"/>
                  <a:gd name="connsiteX3" fmla="*/ 245832 w 244221"/>
                  <a:gd name="connsiteY3" fmla="*/ 0 h 379322"/>
                  <a:gd name="connsiteX4" fmla="*/ 192155 w 244221"/>
                  <a:gd name="connsiteY4" fmla="*/ 0 h 379322"/>
                  <a:gd name="connsiteX5" fmla="*/ 0 w 244221"/>
                  <a:gd name="connsiteY5" fmla="*/ 192155 h 3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221" h="379322">
                    <a:moveTo>
                      <a:pt x="0" y="192155"/>
                    </a:moveTo>
                    <a:cubicBezTo>
                      <a:pt x="0" y="298262"/>
                      <a:pt x="86049" y="384311"/>
                      <a:pt x="192155" y="384311"/>
                    </a:cubicBezTo>
                    <a:lnTo>
                      <a:pt x="245832" y="384311"/>
                    </a:lnTo>
                    <a:lnTo>
                      <a:pt x="245832" y="0"/>
                    </a:lnTo>
                    <a:lnTo>
                      <a:pt x="192155" y="0"/>
                    </a:lnTo>
                    <a:cubicBezTo>
                      <a:pt x="86049" y="0"/>
                      <a:pt x="0" y="86049"/>
                      <a:pt x="0" y="192155"/>
                    </a:cubicBezTo>
                    <a:close/>
                  </a:path>
                </a:pathLst>
              </a:custGeom>
              <a:solidFill>
                <a:schemeClr val="tx1"/>
              </a:solidFill>
              <a:ln w="5191" cap="flat">
                <a:solidFill>
                  <a:schemeClr val="bg1">
                    <a:lumMod val="20000"/>
                    <a:lumOff val="80000"/>
                  </a:schemeClr>
                </a:solidFill>
                <a:prstDash val="solid"/>
                <a:miter/>
              </a:ln>
            </p:spPr>
            <p:txBody>
              <a:bodyPr rtlCol="0" anchor="ctr"/>
              <a:lstStyle/>
              <a:p>
                <a:pPr defTabSz="913943"/>
                <a:endParaRPr lang="en-IN" sz="1799">
                  <a:solidFill>
                    <a:srgbClr val="FFFFFF"/>
                  </a:solidFill>
                  <a:latin typeface="EYInterstate Light"/>
                </a:endParaRPr>
              </a:p>
            </p:txBody>
          </p:sp>
          <p:sp>
            <p:nvSpPr>
              <p:cNvPr id="49" name="Freeform: Shape 48">
                <a:extLst>
                  <a:ext uri="{FF2B5EF4-FFF2-40B4-BE49-F238E27FC236}">
                    <a16:creationId xmlns:a16="http://schemas.microsoft.com/office/drawing/2014/main" id="{5736D37D-50B4-4264-B4E4-09B0655C4FB1}"/>
                  </a:ext>
                </a:extLst>
              </p:cNvPr>
              <p:cNvSpPr/>
              <p:nvPr/>
            </p:nvSpPr>
            <p:spPr>
              <a:xfrm>
                <a:off x="609600" y="1269942"/>
                <a:ext cx="1754888" cy="1219682"/>
              </a:xfrm>
              <a:custGeom>
                <a:avLst/>
                <a:gdLst>
                  <a:gd name="connsiteX0" fmla="*/ 0 w 1423758"/>
                  <a:gd name="connsiteY0" fmla="*/ 1205518 h 1574448"/>
                  <a:gd name="connsiteX1" fmla="*/ 297950 w 1423758"/>
                  <a:gd name="connsiteY1" fmla="*/ 1577462 h 1574448"/>
                  <a:gd name="connsiteX2" fmla="*/ 1028795 w 1423758"/>
                  <a:gd name="connsiteY2" fmla="*/ 1577462 h 1574448"/>
                  <a:gd name="connsiteX3" fmla="*/ 1428695 w 1423758"/>
                  <a:gd name="connsiteY3" fmla="*/ 884809 h 1574448"/>
                  <a:gd name="connsiteX4" fmla="*/ 1028795 w 1423758"/>
                  <a:gd name="connsiteY4" fmla="*/ 192155 h 1574448"/>
                  <a:gd name="connsiteX5" fmla="*/ 245884 w 1423758"/>
                  <a:gd name="connsiteY5" fmla="*/ 192155 h 1574448"/>
                  <a:gd name="connsiteX6" fmla="*/ 192155 w 1423758"/>
                  <a:gd name="connsiteY6" fmla="*/ 192155 h 1574448"/>
                  <a:gd name="connsiteX7" fmla="*/ 0 w 1423758"/>
                  <a:gd name="connsiteY7" fmla="*/ 0 h 1574448"/>
                  <a:gd name="connsiteX8" fmla="*/ 0 w 1423758"/>
                  <a:gd name="connsiteY8" fmla="*/ 1205518 h 15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758" h="1574448">
                    <a:moveTo>
                      <a:pt x="0" y="1205518"/>
                    </a:moveTo>
                    <a:cubicBezTo>
                      <a:pt x="0" y="1410924"/>
                      <a:pt x="133386" y="1577462"/>
                      <a:pt x="297950" y="1577462"/>
                    </a:cubicBezTo>
                    <a:lnTo>
                      <a:pt x="1028795" y="1577462"/>
                    </a:lnTo>
                    <a:lnTo>
                      <a:pt x="1428695" y="884809"/>
                    </a:lnTo>
                    <a:lnTo>
                      <a:pt x="1028795" y="192155"/>
                    </a:lnTo>
                    <a:lnTo>
                      <a:pt x="245884" y="192155"/>
                    </a:lnTo>
                    <a:lnTo>
                      <a:pt x="192155" y="192155"/>
                    </a:lnTo>
                    <a:cubicBezTo>
                      <a:pt x="86049" y="192155"/>
                      <a:pt x="0" y="106106"/>
                      <a:pt x="0" y="0"/>
                    </a:cubicBezTo>
                    <a:lnTo>
                      <a:pt x="0" y="1205518"/>
                    </a:lnTo>
                    <a:close/>
                  </a:path>
                </a:pathLst>
              </a:custGeom>
              <a:solidFill>
                <a:schemeClr val="bg1"/>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sp>
          <p:nvSpPr>
            <p:cNvPr id="47" name="Freeform: Shape 46">
              <a:extLst>
                <a:ext uri="{FF2B5EF4-FFF2-40B4-BE49-F238E27FC236}">
                  <a16:creationId xmlns:a16="http://schemas.microsoft.com/office/drawing/2014/main" id="{3ED69602-747E-48EC-A7DC-DF2D7451025A}"/>
                </a:ext>
              </a:extLst>
            </p:cNvPr>
            <p:cNvSpPr/>
            <p:nvPr/>
          </p:nvSpPr>
          <p:spPr>
            <a:xfrm>
              <a:off x="11248966" y="1133475"/>
              <a:ext cx="332557" cy="1688635"/>
            </a:xfrm>
            <a:custGeom>
              <a:avLst/>
              <a:gdLst>
                <a:gd name="connsiteX0" fmla="*/ 0 w 332556"/>
                <a:gd name="connsiteY0" fmla="*/ 0 h 1579644"/>
                <a:gd name="connsiteX1" fmla="*/ 337077 w 332556"/>
                <a:gd name="connsiteY1" fmla="*/ 0 h 1579644"/>
                <a:gd name="connsiteX2" fmla="*/ 337077 w 332556"/>
                <a:gd name="connsiteY2" fmla="*/ 1584789 h 1579644"/>
                <a:gd name="connsiteX3" fmla="*/ 0 w 33255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332556" h="1579644">
                  <a:moveTo>
                    <a:pt x="0" y="0"/>
                  </a:moveTo>
                  <a:lnTo>
                    <a:pt x="337077" y="0"/>
                  </a:lnTo>
                  <a:lnTo>
                    <a:pt x="337077" y="1584789"/>
                  </a:lnTo>
                  <a:lnTo>
                    <a:pt x="0" y="1584789"/>
                  </a:lnTo>
                  <a:close/>
                </a:path>
              </a:pathLst>
            </a:custGeom>
            <a:solidFill>
              <a:schemeClr val="bg1">
                <a:lumMod val="60000"/>
                <a:lumOff val="40000"/>
              </a:schemeClr>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grpSp>
        <p:nvGrpSpPr>
          <p:cNvPr id="52" name="Graphic 1">
            <a:extLst>
              <a:ext uri="{FF2B5EF4-FFF2-40B4-BE49-F238E27FC236}">
                <a16:creationId xmlns:a16="http://schemas.microsoft.com/office/drawing/2014/main" id="{7C2B8896-F24C-460C-AF9E-C72A6FD32B8A}"/>
              </a:ext>
            </a:extLst>
          </p:cNvPr>
          <p:cNvGrpSpPr/>
          <p:nvPr/>
        </p:nvGrpSpPr>
        <p:grpSpPr>
          <a:xfrm>
            <a:off x="609282" y="3653566"/>
            <a:ext cx="10966212" cy="1021032"/>
            <a:chOff x="609599" y="1133475"/>
            <a:chExt cx="10971924" cy="1157237"/>
          </a:xfrm>
        </p:grpSpPr>
        <p:sp>
          <p:nvSpPr>
            <p:cNvPr id="53" name="Freeform: Shape 52">
              <a:extLst>
                <a:ext uri="{FF2B5EF4-FFF2-40B4-BE49-F238E27FC236}">
                  <a16:creationId xmlns:a16="http://schemas.microsoft.com/office/drawing/2014/main" id="{C3268A68-8A2D-4684-A321-FB7389567229}"/>
                </a:ext>
              </a:extLst>
            </p:cNvPr>
            <p:cNvSpPr/>
            <p:nvPr/>
          </p:nvSpPr>
          <p:spPr>
            <a:xfrm>
              <a:off x="855484" y="1133475"/>
              <a:ext cx="10715804" cy="999731"/>
            </a:xfrm>
            <a:custGeom>
              <a:avLst/>
              <a:gdLst>
                <a:gd name="connsiteX0" fmla="*/ 0 w 6443286"/>
                <a:gd name="connsiteY0" fmla="*/ 0 h 1579644"/>
                <a:gd name="connsiteX1" fmla="*/ 6448119 w 6443286"/>
                <a:gd name="connsiteY1" fmla="*/ 0 h 1579644"/>
                <a:gd name="connsiteX2" fmla="*/ 6448119 w 6443286"/>
                <a:gd name="connsiteY2" fmla="*/ 1584789 h 1579644"/>
                <a:gd name="connsiteX3" fmla="*/ 0 w 644328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6443286" h="1579644">
                  <a:moveTo>
                    <a:pt x="0" y="0"/>
                  </a:moveTo>
                  <a:lnTo>
                    <a:pt x="6448119" y="0"/>
                  </a:lnTo>
                  <a:lnTo>
                    <a:pt x="6448119" y="1584789"/>
                  </a:lnTo>
                  <a:lnTo>
                    <a:pt x="0" y="1584789"/>
                  </a:lnTo>
                  <a:close/>
                </a:path>
              </a:pathLst>
            </a:custGeom>
            <a:solidFill>
              <a:srgbClr val="F2F2F2"/>
            </a:solidFill>
            <a:ln w="5191" cap="flat">
              <a:noFill/>
              <a:prstDash val="solid"/>
              <a:miter/>
            </a:ln>
          </p:spPr>
          <p:txBody>
            <a:bodyPr rtlCol="0" anchor="ctr"/>
            <a:lstStyle/>
            <a:p>
              <a:pPr defTabSz="913943"/>
              <a:endParaRPr lang="en-IN" sz="1799">
                <a:solidFill>
                  <a:srgbClr val="FFFFFF"/>
                </a:solidFill>
                <a:latin typeface="EYInterstate Light"/>
              </a:endParaRPr>
            </a:p>
          </p:txBody>
        </p:sp>
        <p:grpSp>
          <p:nvGrpSpPr>
            <p:cNvPr id="54" name="Graphic 1">
              <a:extLst>
                <a:ext uri="{FF2B5EF4-FFF2-40B4-BE49-F238E27FC236}">
                  <a16:creationId xmlns:a16="http://schemas.microsoft.com/office/drawing/2014/main" id="{892E637A-DEE4-40B7-9AB0-F780DE0519C4}"/>
                </a:ext>
              </a:extLst>
            </p:cNvPr>
            <p:cNvGrpSpPr/>
            <p:nvPr/>
          </p:nvGrpSpPr>
          <p:grpSpPr>
            <a:xfrm>
              <a:off x="609599" y="1133475"/>
              <a:ext cx="1754887" cy="1157237"/>
              <a:chOff x="609599" y="1133475"/>
              <a:chExt cx="1754887" cy="1157237"/>
            </a:xfrm>
            <a:solidFill>
              <a:schemeClr val="accent1"/>
            </a:solidFill>
          </p:grpSpPr>
          <p:sp>
            <p:nvSpPr>
              <p:cNvPr id="56" name="Freeform: Shape 55">
                <a:extLst>
                  <a:ext uri="{FF2B5EF4-FFF2-40B4-BE49-F238E27FC236}">
                    <a16:creationId xmlns:a16="http://schemas.microsoft.com/office/drawing/2014/main" id="{8A1F11BB-A388-4317-BD1B-000E91CADFED}"/>
                  </a:ext>
                </a:extLst>
              </p:cNvPr>
              <p:cNvSpPr/>
              <p:nvPr/>
            </p:nvSpPr>
            <p:spPr>
              <a:xfrm>
                <a:off x="609600" y="1133475"/>
                <a:ext cx="244221" cy="379323"/>
              </a:xfrm>
              <a:custGeom>
                <a:avLst/>
                <a:gdLst>
                  <a:gd name="connsiteX0" fmla="*/ 0 w 244221"/>
                  <a:gd name="connsiteY0" fmla="*/ 192155 h 379322"/>
                  <a:gd name="connsiteX1" fmla="*/ 192155 w 244221"/>
                  <a:gd name="connsiteY1" fmla="*/ 384311 h 379322"/>
                  <a:gd name="connsiteX2" fmla="*/ 245832 w 244221"/>
                  <a:gd name="connsiteY2" fmla="*/ 384311 h 379322"/>
                  <a:gd name="connsiteX3" fmla="*/ 245832 w 244221"/>
                  <a:gd name="connsiteY3" fmla="*/ 0 h 379322"/>
                  <a:gd name="connsiteX4" fmla="*/ 192155 w 244221"/>
                  <a:gd name="connsiteY4" fmla="*/ 0 h 379322"/>
                  <a:gd name="connsiteX5" fmla="*/ 0 w 244221"/>
                  <a:gd name="connsiteY5" fmla="*/ 192155 h 3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221" h="379322">
                    <a:moveTo>
                      <a:pt x="0" y="192155"/>
                    </a:moveTo>
                    <a:cubicBezTo>
                      <a:pt x="0" y="298262"/>
                      <a:pt x="86049" y="384311"/>
                      <a:pt x="192155" y="384311"/>
                    </a:cubicBezTo>
                    <a:lnTo>
                      <a:pt x="245832" y="384311"/>
                    </a:lnTo>
                    <a:lnTo>
                      <a:pt x="245832" y="0"/>
                    </a:lnTo>
                    <a:lnTo>
                      <a:pt x="192155" y="0"/>
                    </a:lnTo>
                    <a:cubicBezTo>
                      <a:pt x="86049" y="0"/>
                      <a:pt x="0" y="86049"/>
                      <a:pt x="0" y="192155"/>
                    </a:cubicBezTo>
                    <a:close/>
                  </a:path>
                </a:pathLst>
              </a:custGeom>
              <a:solidFill>
                <a:schemeClr val="tx1"/>
              </a:solidFill>
              <a:ln w="5191" cap="flat">
                <a:solidFill>
                  <a:schemeClr val="bg1">
                    <a:lumMod val="20000"/>
                    <a:lumOff val="80000"/>
                  </a:schemeClr>
                </a:solidFill>
                <a:prstDash val="solid"/>
                <a:miter/>
              </a:ln>
            </p:spPr>
            <p:txBody>
              <a:bodyPr rtlCol="0" anchor="ctr"/>
              <a:lstStyle/>
              <a:p>
                <a:pPr defTabSz="913943"/>
                <a:endParaRPr lang="en-IN" sz="1799">
                  <a:solidFill>
                    <a:srgbClr val="FFFFFF"/>
                  </a:solidFill>
                  <a:latin typeface="EYInterstate Light"/>
                </a:endParaRPr>
              </a:p>
            </p:txBody>
          </p:sp>
          <p:sp>
            <p:nvSpPr>
              <p:cNvPr id="57" name="Freeform: Shape 56">
                <a:extLst>
                  <a:ext uri="{FF2B5EF4-FFF2-40B4-BE49-F238E27FC236}">
                    <a16:creationId xmlns:a16="http://schemas.microsoft.com/office/drawing/2014/main" id="{F7E47AC1-FF69-4B74-A20B-A980589E5035}"/>
                  </a:ext>
                </a:extLst>
              </p:cNvPr>
              <p:cNvSpPr/>
              <p:nvPr/>
            </p:nvSpPr>
            <p:spPr>
              <a:xfrm>
                <a:off x="609599" y="1269941"/>
                <a:ext cx="1754887" cy="1020771"/>
              </a:xfrm>
              <a:custGeom>
                <a:avLst/>
                <a:gdLst>
                  <a:gd name="connsiteX0" fmla="*/ 0 w 1423758"/>
                  <a:gd name="connsiteY0" fmla="*/ 1205518 h 1574448"/>
                  <a:gd name="connsiteX1" fmla="*/ 297950 w 1423758"/>
                  <a:gd name="connsiteY1" fmla="*/ 1577462 h 1574448"/>
                  <a:gd name="connsiteX2" fmla="*/ 1028795 w 1423758"/>
                  <a:gd name="connsiteY2" fmla="*/ 1577462 h 1574448"/>
                  <a:gd name="connsiteX3" fmla="*/ 1428695 w 1423758"/>
                  <a:gd name="connsiteY3" fmla="*/ 884809 h 1574448"/>
                  <a:gd name="connsiteX4" fmla="*/ 1028795 w 1423758"/>
                  <a:gd name="connsiteY4" fmla="*/ 192155 h 1574448"/>
                  <a:gd name="connsiteX5" fmla="*/ 245884 w 1423758"/>
                  <a:gd name="connsiteY5" fmla="*/ 192155 h 1574448"/>
                  <a:gd name="connsiteX6" fmla="*/ 192155 w 1423758"/>
                  <a:gd name="connsiteY6" fmla="*/ 192155 h 1574448"/>
                  <a:gd name="connsiteX7" fmla="*/ 0 w 1423758"/>
                  <a:gd name="connsiteY7" fmla="*/ 0 h 1574448"/>
                  <a:gd name="connsiteX8" fmla="*/ 0 w 1423758"/>
                  <a:gd name="connsiteY8" fmla="*/ 1205518 h 15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758" h="1574448">
                    <a:moveTo>
                      <a:pt x="0" y="1205518"/>
                    </a:moveTo>
                    <a:cubicBezTo>
                      <a:pt x="0" y="1410924"/>
                      <a:pt x="133386" y="1577462"/>
                      <a:pt x="297950" y="1577462"/>
                    </a:cubicBezTo>
                    <a:lnTo>
                      <a:pt x="1028795" y="1577462"/>
                    </a:lnTo>
                    <a:lnTo>
                      <a:pt x="1428695" y="884809"/>
                    </a:lnTo>
                    <a:lnTo>
                      <a:pt x="1028795" y="192155"/>
                    </a:lnTo>
                    <a:lnTo>
                      <a:pt x="245884" y="192155"/>
                    </a:lnTo>
                    <a:lnTo>
                      <a:pt x="192155" y="192155"/>
                    </a:lnTo>
                    <a:cubicBezTo>
                      <a:pt x="86049" y="192155"/>
                      <a:pt x="0" y="106106"/>
                      <a:pt x="0" y="0"/>
                    </a:cubicBezTo>
                    <a:lnTo>
                      <a:pt x="0" y="1205518"/>
                    </a:lnTo>
                    <a:close/>
                  </a:path>
                </a:pathLst>
              </a:custGeom>
              <a:solidFill>
                <a:schemeClr val="bg1">
                  <a:lumMod val="60000"/>
                  <a:lumOff val="40000"/>
                </a:schemeClr>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sp>
          <p:nvSpPr>
            <p:cNvPr id="55" name="Freeform: Shape 54">
              <a:extLst>
                <a:ext uri="{FF2B5EF4-FFF2-40B4-BE49-F238E27FC236}">
                  <a16:creationId xmlns:a16="http://schemas.microsoft.com/office/drawing/2014/main" id="{476142BB-9F2C-4E1A-A7CF-097F1E510C81}"/>
                </a:ext>
              </a:extLst>
            </p:cNvPr>
            <p:cNvSpPr/>
            <p:nvPr/>
          </p:nvSpPr>
          <p:spPr>
            <a:xfrm>
              <a:off x="11248966" y="1133476"/>
              <a:ext cx="332557" cy="999730"/>
            </a:xfrm>
            <a:custGeom>
              <a:avLst/>
              <a:gdLst>
                <a:gd name="connsiteX0" fmla="*/ 0 w 332556"/>
                <a:gd name="connsiteY0" fmla="*/ 0 h 1579644"/>
                <a:gd name="connsiteX1" fmla="*/ 337077 w 332556"/>
                <a:gd name="connsiteY1" fmla="*/ 0 h 1579644"/>
                <a:gd name="connsiteX2" fmla="*/ 337077 w 332556"/>
                <a:gd name="connsiteY2" fmla="*/ 1584789 h 1579644"/>
                <a:gd name="connsiteX3" fmla="*/ 0 w 33255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332556" h="1579644">
                  <a:moveTo>
                    <a:pt x="0" y="0"/>
                  </a:moveTo>
                  <a:lnTo>
                    <a:pt x="337077" y="0"/>
                  </a:lnTo>
                  <a:lnTo>
                    <a:pt x="337077" y="1584789"/>
                  </a:lnTo>
                  <a:lnTo>
                    <a:pt x="0" y="1584789"/>
                  </a:lnTo>
                  <a:close/>
                </a:path>
              </a:pathLst>
            </a:custGeom>
            <a:solidFill>
              <a:schemeClr val="bg1"/>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sp>
        <p:nvSpPr>
          <p:cNvPr id="25" name="AutoShape 5">
            <a:extLst>
              <a:ext uri="{FF2B5EF4-FFF2-40B4-BE49-F238E27FC236}">
                <a16:creationId xmlns:a16="http://schemas.microsoft.com/office/drawing/2014/main" id="{46C713AB-2E92-4FCF-9188-DCDB2B92EC3A}"/>
              </a:ext>
            </a:extLst>
          </p:cNvPr>
          <p:cNvSpPr>
            <a:spLocks noChangeArrowheads="1"/>
          </p:cNvSpPr>
          <p:nvPr/>
        </p:nvSpPr>
        <p:spPr bwMode="auto">
          <a:xfrm>
            <a:off x="694548" y="2945226"/>
            <a:ext cx="1451032" cy="522948"/>
          </a:xfrm>
          <a:prstGeom prst="rect">
            <a:avLst/>
          </a:prstGeom>
          <a:noFill/>
          <a:ln w="6350">
            <a:noFill/>
            <a:miter lim="800000"/>
            <a:headEnd/>
            <a:tailEnd/>
          </a:ln>
        </p:spPr>
        <p:txBody>
          <a:bodyPr wrap="square" lIns="0" rIns="0" anchor="ctr" anchorCtr="0">
            <a:spAutoFit/>
          </a:bodyPr>
          <a:lstStyle/>
          <a:p>
            <a:pPr defTabSz="913943" eaLnBrk="0" hangingPunct="0">
              <a:buClr>
                <a:srgbClr val="FFFFFF"/>
              </a:buClr>
              <a:defRPr/>
            </a:pPr>
            <a:r>
              <a:rPr lang="en-GB" sz="1399" dirty="0">
                <a:solidFill>
                  <a:srgbClr val="FFFFFF"/>
                </a:solidFill>
                <a:latin typeface="EYInterstate" panose="02000503020000020004" pitchFamily="2" charset="0"/>
              </a:rPr>
              <a:t>Improved </a:t>
            </a:r>
          </a:p>
          <a:p>
            <a:pPr defTabSz="913943" eaLnBrk="0" hangingPunct="0">
              <a:buClr>
                <a:srgbClr val="FFFFFF"/>
              </a:buClr>
              <a:defRPr/>
            </a:pPr>
            <a:r>
              <a:rPr lang="en-GB" sz="1399" dirty="0">
                <a:solidFill>
                  <a:srgbClr val="FFFFFF"/>
                </a:solidFill>
                <a:latin typeface="EYInterstate" panose="02000503020000020004" pitchFamily="2" charset="0"/>
              </a:rPr>
              <a:t>quality</a:t>
            </a:r>
          </a:p>
        </p:txBody>
      </p:sp>
      <p:sp>
        <p:nvSpPr>
          <p:cNvPr id="27" name="Rectangle 4">
            <a:extLst>
              <a:ext uri="{FF2B5EF4-FFF2-40B4-BE49-F238E27FC236}">
                <a16:creationId xmlns:a16="http://schemas.microsoft.com/office/drawing/2014/main" id="{EDC20B4F-9601-4B1C-920F-E4CA66A97079}"/>
              </a:ext>
            </a:extLst>
          </p:cNvPr>
          <p:cNvSpPr>
            <a:spLocks noChangeArrowheads="1"/>
          </p:cNvSpPr>
          <p:nvPr/>
        </p:nvSpPr>
        <p:spPr bwMode="gray">
          <a:xfrm>
            <a:off x="2373487" y="2492846"/>
            <a:ext cx="8682046" cy="876029"/>
          </a:xfrm>
          <a:prstGeom prst="rect">
            <a:avLst/>
          </a:prstGeom>
          <a:noFill/>
          <a:ln w="6350">
            <a:noFill/>
            <a:miter lim="800000"/>
            <a:headEnd/>
            <a:tailEnd/>
          </a:ln>
        </p:spPr>
        <p:txBody>
          <a:bodyPr rIns="45696" anchor="ctr"/>
          <a:lstStyle/>
          <a:p>
            <a:pPr defTabSz="913943">
              <a:spcBef>
                <a:spcPts val="600"/>
              </a:spcBef>
              <a:spcAft>
                <a:spcPts val="600"/>
              </a:spcAft>
              <a:defRPr/>
            </a:pPr>
            <a:r>
              <a:rPr lang="en-IN" sz="1049" dirty="0">
                <a:solidFill>
                  <a:srgbClr val="2E2E38"/>
                </a:solidFill>
                <a:latin typeface="EYInterstate Light"/>
              </a:rPr>
              <a:t>Agile methodologies use an iterative approach to project management, meaning processes are improved upon each time an interval is repeated. This consistent focus on improvement and quality control is one of the core principles of Agile, and it helps to create superior products.</a:t>
            </a:r>
          </a:p>
        </p:txBody>
      </p:sp>
      <p:sp>
        <p:nvSpPr>
          <p:cNvPr id="35842" name="Rectangle 26"/>
          <p:cNvSpPr>
            <a:spLocks noGrp="1" noChangeArrowheads="1"/>
          </p:cNvSpPr>
          <p:nvPr>
            <p:ph type="title"/>
          </p:nvPr>
        </p:nvSpPr>
        <p:spPr>
          <a:xfrm>
            <a:off x="609601" y="499818"/>
            <a:ext cx="10972800" cy="590093"/>
          </a:xfrm>
        </p:spPr>
        <p:txBody>
          <a:bodyPr/>
          <a:lstStyle/>
          <a:p>
            <a:r>
              <a:rPr lang="en-US" dirty="0">
                <a:latin typeface="Calibri" panose="020F0502020204030204" pitchFamily="34" charset="0"/>
                <a:cs typeface="Calibri" panose="020F0502020204030204" pitchFamily="34" charset="0"/>
              </a:rPr>
              <a:t>Benefits of Agile Methodology (contd.)</a:t>
            </a:r>
          </a:p>
        </p:txBody>
      </p:sp>
      <p:sp>
        <p:nvSpPr>
          <p:cNvPr id="11" name="Text Box 3">
            <a:extLst>
              <a:ext uri="{FF2B5EF4-FFF2-40B4-BE49-F238E27FC236}">
                <a16:creationId xmlns:a16="http://schemas.microsoft.com/office/drawing/2014/main" id="{EEA28F19-18EA-4243-B49F-668841DD7F76}"/>
              </a:ext>
            </a:extLst>
          </p:cNvPr>
          <p:cNvSpPr txBox="1">
            <a:spLocks noChangeArrowheads="1"/>
          </p:cNvSpPr>
          <p:nvPr/>
        </p:nvSpPr>
        <p:spPr bwMode="auto">
          <a:xfrm>
            <a:off x="855039" y="1107435"/>
            <a:ext cx="10710226" cy="317524"/>
          </a:xfrm>
          <a:prstGeom prst="rect">
            <a:avLst/>
          </a:prstGeom>
          <a:solidFill>
            <a:schemeClr val="tx2"/>
          </a:solidFill>
          <a:ln w="12700">
            <a:noFill/>
            <a:miter lim="800000"/>
            <a:headEnd type="none" w="sm" len="sm"/>
            <a:tailEnd type="none" w="sm" len="sm"/>
          </a:ln>
        </p:spPr>
        <p:txBody>
          <a:bodyPr wrap="square" tIns="0" bIns="0" anchor="ctr">
            <a:noAutofit/>
          </a:bodyPr>
          <a:lstStyle/>
          <a:p>
            <a:pPr defTabSz="913943">
              <a:defRPr/>
            </a:pPr>
            <a:r>
              <a:rPr lang="en-IN" sz="1049" b="1" dirty="0">
                <a:solidFill>
                  <a:srgbClr val="2E2E38"/>
                </a:solidFill>
                <a:latin typeface="EYInterstate" panose="02000503020000020004" pitchFamily="2" charset="0"/>
              </a:rPr>
              <a:t>The benefits of Agile project management will vary from case to case, as different teams implement best practices their own way. However, it is generally understood that Agile offers the following core benefits:</a:t>
            </a:r>
          </a:p>
        </p:txBody>
      </p:sp>
      <p:sp>
        <p:nvSpPr>
          <p:cNvPr id="17" name="AutoShape 5">
            <a:extLst>
              <a:ext uri="{FF2B5EF4-FFF2-40B4-BE49-F238E27FC236}">
                <a16:creationId xmlns:a16="http://schemas.microsoft.com/office/drawing/2014/main" id="{6DA8E8AD-F399-46E8-BA05-C6015D3F5F23}"/>
              </a:ext>
            </a:extLst>
          </p:cNvPr>
          <p:cNvSpPr>
            <a:spLocks noChangeArrowheads="1"/>
          </p:cNvSpPr>
          <p:nvPr/>
        </p:nvSpPr>
        <p:spPr bwMode="auto">
          <a:xfrm>
            <a:off x="694548" y="1857687"/>
            <a:ext cx="1711776" cy="522948"/>
          </a:xfrm>
          <a:prstGeom prst="rect">
            <a:avLst/>
          </a:prstGeom>
          <a:noFill/>
          <a:ln w="6350">
            <a:noFill/>
            <a:miter lim="800000"/>
            <a:headEnd/>
            <a:tailEnd/>
          </a:ln>
        </p:spPr>
        <p:txBody>
          <a:bodyPr wrap="square" lIns="0" rIns="0" anchor="ctr" anchorCtr="0">
            <a:spAutoFit/>
          </a:bodyPr>
          <a:lstStyle/>
          <a:p>
            <a:pPr defTabSz="913943" eaLnBrk="0" hangingPunct="0">
              <a:buClr>
                <a:srgbClr val="FFFFFF"/>
              </a:buClr>
              <a:defRPr/>
            </a:pPr>
            <a:r>
              <a:rPr lang="en-GB" sz="1399" dirty="0">
                <a:solidFill>
                  <a:srgbClr val="FFFFFF"/>
                </a:solidFill>
                <a:latin typeface="EYInterstate" panose="02000503020000020004" pitchFamily="2" charset="0"/>
              </a:rPr>
              <a:t>Satisfied </a:t>
            </a:r>
          </a:p>
          <a:p>
            <a:pPr defTabSz="913943" eaLnBrk="0" hangingPunct="0">
              <a:buClr>
                <a:srgbClr val="FFFFFF"/>
              </a:buClr>
              <a:defRPr/>
            </a:pPr>
            <a:r>
              <a:rPr lang="en-GB" sz="1399" dirty="0">
                <a:solidFill>
                  <a:srgbClr val="FFFFFF"/>
                </a:solidFill>
                <a:latin typeface="EYInterstate" panose="02000503020000020004" pitchFamily="2" charset="0"/>
              </a:rPr>
              <a:t>Customers</a:t>
            </a:r>
          </a:p>
        </p:txBody>
      </p:sp>
      <p:sp>
        <p:nvSpPr>
          <p:cNvPr id="18" name="Rectangle 4">
            <a:extLst>
              <a:ext uri="{FF2B5EF4-FFF2-40B4-BE49-F238E27FC236}">
                <a16:creationId xmlns:a16="http://schemas.microsoft.com/office/drawing/2014/main" id="{88423EAC-AF9B-42F7-8550-6525FB2CF8FF}"/>
              </a:ext>
            </a:extLst>
          </p:cNvPr>
          <p:cNvSpPr>
            <a:spLocks noChangeArrowheads="1"/>
          </p:cNvSpPr>
          <p:nvPr/>
        </p:nvSpPr>
        <p:spPr bwMode="gray">
          <a:xfrm>
            <a:off x="2373486" y="1509473"/>
            <a:ext cx="8859395" cy="876029"/>
          </a:xfrm>
          <a:prstGeom prst="rect">
            <a:avLst/>
          </a:prstGeom>
          <a:noFill/>
          <a:ln w="6350">
            <a:noFill/>
            <a:miter lim="800000"/>
            <a:headEnd/>
            <a:tailEnd/>
          </a:ln>
        </p:spPr>
        <p:txBody>
          <a:bodyPr rIns="45696" anchor="ctr"/>
          <a:lstStyle/>
          <a:p>
            <a:pPr defTabSz="913943">
              <a:spcBef>
                <a:spcPts val="600"/>
              </a:spcBef>
              <a:spcAft>
                <a:spcPts val="600"/>
              </a:spcAft>
              <a:defRPr/>
            </a:pPr>
            <a:r>
              <a:rPr lang="en-IN" sz="1049" dirty="0">
                <a:solidFill>
                  <a:srgbClr val="2E2E38"/>
                </a:solidFill>
                <a:latin typeface="EYInterstate Light"/>
              </a:rPr>
              <a:t>By involving customers in the development process, Agile teams keep them in the loop and show that they value their opinion. Stakeholders want to be engaged throughout the project life cycle so they can offer feedback and ensure that the final product will be suited to their needs. These tailor-made deliverables will likely improve the overall user experience and boost customer retention.</a:t>
            </a:r>
          </a:p>
        </p:txBody>
      </p:sp>
      <p:sp>
        <p:nvSpPr>
          <p:cNvPr id="50" name="AutoShape 5">
            <a:extLst>
              <a:ext uri="{FF2B5EF4-FFF2-40B4-BE49-F238E27FC236}">
                <a16:creationId xmlns:a16="http://schemas.microsoft.com/office/drawing/2014/main" id="{229C010C-CE3E-41CD-997C-06211158956E}"/>
              </a:ext>
            </a:extLst>
          </p:cNvPr>
          <p:cNvSpPr>
            <a:spLocks noChangeArrowheads="1"/>
          </p:cNvSpPr>
          <p:nvPr/>
        </p:nvSpPr>
        <p:spPr bwMode="auto">
          <a:xfrm>
            <a:off x="694548" y="5321240"/>
            <a:ext cx="1440752" cy="307617"/>
          </a:xfrm>
          <a:prstGeom prst="rect">
            <a:avLst/>
          </a:prstGeom>
          <a:noFill/>
          <a:ln w="6350">
            <a:noFill/>
            <a:miter lim="800000"/>
            <a:headEnd/>
            <a:tailEnd/>
          </a:ln>
        </p:spPr>
        <p:txBody>
          <a:bodyPr wrap="square" lIns="0" rIns="0" anchor="ctr" anchorCtr="0">
            <a:spAutoFit/>
          </a:bodyPr>
          <a:lstStyle/>
          <a:p>
            <a:pPr defTabSz="913943" eaLnBrk="0" hangingPunct="0">
              <a:buClr>
                <a:srgbClr val="FFFFFF"/>
              </a:buClr>
              <a:defRPr/>
            </a:pPr>
            <a:r>
              <a:rPr lang="en-GB" sz="1399" dirty="0">
                <a:solidFill>
                  <a:srgbClr val="FFFFFF"/>
                </a:solidFill>
                <a:latin typeface="EYInterstate" panose="02000503020000020004" pitchFamily="2" charset="0"/>
              </a:rPr>
              <a:t>Predictability</a:t>
            </a:r>
          </a:p>
        </p:txBody>
      </p:sp>
      <p:sp>
        <p:nvSpPr>
          <p:cNvPr id="51" name="Rectangle 4">
            <a:extLst>
              <a:ext uri="{FF2B5EF4-FFF2-40B4-BE49-F238E27FC236}">
                <a16:creationId xmlns:a16="http://schemas.microsoft.com/office/drawing/2014/main" id="{A4EA0468-17F9-4EA9-AFA4-1F377541C20B}"/>
              </a:ext>
            </a:extLst>
          </p:cNvPr>
          <p:cNvSpPr>
            <a:spLocks noChangeArrowheads="1"/>
          </p:cNvSpPr>
          <p:nvPr/>
        </p:nvSpPr>
        <p:spPr bwMode="gray">
          <a:xfrm>
            <a:off x="2373487" y="4785498"/>
            <a:ext cx="8790556" cy="1353510"/>
          </a:xfrm>
          <a:prstGeom prst="rect">
            <a:avLst/>
          </a:prstGeom>
          <a:noFill/>
          <a:ln w="6350">
            <a:noFill/>
            <a:miter lim="800000"/>
            <a:headEnd/>
            <a:tailEnd/>
          </a:ln>
        </p:spPr>
        <p:txBody>
          <a:bodyPr rIns="45696" anchor="ctr"/>
          <a:lstStyle/>
          <a:p>
            <a:pPr defTabSz="913943">
              <a:defRPr/>
            </a:pPr>
            <a:r>
              <a:rPr lang="en-IN" sz="1049" dirty="0">
                <a:solidFill>
                  <a:srgbClr val="2E2E38"/>
                </a:solidFill>
                <a:latin typeface="EYInterstate Light"/>
              </a:rPr>
              <a:t>Agile teams work in short time periods, sometimes referred to as sprints. These fixed durations (e.g., two weeks) make it easier for project managers to measure team performance and assign resources accordingly. It is also easier to predict costs for shorter time periods than for a long-term project, simplifying the estimation process.</a:t>
            </a:r>
          </a:p>
        </p:txBody>
      </p:sp>
      <p:sp>
        <p:nvSpPr>
          <p:cNvPr id="58" name="AutoShape 5">
            <a:extLst>
              <a:ext uri="{FF2B5EF4-FFF2-40B4-BE49-F238E27FC236}">
                <a16:creationId xmlns:a16="http://schemas.microsoft.com/office/drawing/2014/main" id="{287E2E39-AECF-4EC2-9BCC-520433FF42E8}"/>
              </a:ext>
            </a:extLst>
          </p:cNvPr>
          <p:cNvSpPr>
            <a:spLocks noChangeArrowheads="1"/>
          </p:cNvSpPr>
          <p:nvPr/>
        </p:nvSpPr>
        <p:spPr bwMode="auto">
          <a:xfrm>
            <a:off x="694549" y="4118149"/>
            <a:ext cx="1743549" cy="307617"/>
          </a:xfrm>
          <a:prstGeom prst="rect">
            <a:avLst/>
          </a:prstGeom>
          <a:noFill/>
          <a:ln w="6350">
            <a:noFill/>
            <a:miter lim="800000"/>
            <a:headEnd/>
            <a:tailEnd/>
          </a:ln>
        </p:spPr>
        <p:txBody>
          <a:bodyPr wrap="square" lIns="0" rIns="0" anchor="ctr" anchorCtr="0">
            <a:spAutoFit/>
          </a:bodyPr>
          <a:lstStyle/>
          <a:p>
            <a:pPr defTabSz="913943" eaLnBrk="0" hangingPunct="0">
              <a:buClr>
                <a:srgbClr val="FFFFFF"/>
              </a:buClr>
              <a:defRPr/>
            </a:pPr>
            <a:r>
              <a:rPr lang="en-GB" sz="1399" dirty="0">
                <a:solidFill>
                  <a:srgbClr val="FFFFFF"/>
                </a:solidFill>
                <a:latin typeface="EYInterstate" panose="02000503020000020004" pitchFamily="2" charset="0"/>
              </a:rPr>
              <a:t>Adaptability</a:t>
            </a:r>
          </a:p>
        </p:txBody>
      </p:sp>
      <p:sp>
        <p:nvSpPr>
          <p:cNvPr id="59" name="Rectangle 4">
            <a:extLst>
              <a:ext uri="{FF2B5EF4-FFF2-40B4-BE49-F238E27FC236}">
                <a16:creationId xmlns:a16="http://schemas.microsoft.com/office/drawing/2014/main" id="{5DC49CC8-E756-4709-AD14-914835B9E4C7}"/>
              </a:ext>
            </a:extLst>
          </p:cNvPr>
          <p:cNvSpPr>
            <a:spLocks noChangeArrowheads="1"/>
          </p:cNvSpPr>
          <p:nvPr/>
        </p:nvSpPr>
        <p:spPr bwMode="gray">
          <a:xfrm>
            <a:off x="2373486" y="3722188"/>
            <a:ext cx="8790557" cy="876029"/>
          </a:xfrm>
          <a:prstGeom prst="rect">
            <a:avLst/>
          </a:prstGeom>
          <a:noFill/>
          <a:ln w="6350">
            <a:noFill/>
            <a:miter lim="800000"/>
            <a:headEnd/>
            <a:tailEnd/>
          </a:ln>
        </p:spPr>
        <p:txBody>
          <a:bodyPr rIns="45696" anchor="ctr"/>
          <a:lstStyle/>
          <a:p>
            <a:pPr defTabSz="913943">
              <a:spcBef>
                <a:spcPts val="600"/>
              </a:spcBef>
              <a:spcAft>
                <a:spcPts val="600"/>
              </a:spcAft>
              <a:defRPr/>
            </a:pPr>
            <a:r>
              <a:rPr lang="en-IN" sz="1049" dirty="0">
                <a:solidFill>
                  <a:srgbClr val="2E2E38"/>
                </a:solidFill>
                <a:latin typeface="EYInterstate Light"/>
              </a:rPr>
              <a:t>The central theme of Agile is flexibility. Agile teams are responsive to change, even at the last minute, and can adapt to it without much disruption. Project deliverables are not set in stone, so teams can easily reassess their plans and adjust their priorities to align with updated goals. Being adaptable means teams can deliver consistently and manage clients’ changing requirements effectively.</a:t>
            </a:r>
          </a:p>
        </p:txBody>
      </p:sp>
      <p:sp>
        <p:nvSpPr>
          <p:cNvPr id="13" name="Rectangle 12">
            <a:extLst>
              <a:ext uri="{FF2B5EF4-FFF2-40B4-BE49-F238E27FC236}">
                <a16:creationId xmlns:a16="http://schemas.microsoft.com/office/drawing/2014/main" id="{DA762C34-FAE5-40F8-9901-F061A0BEE007}"/>
              </a:ext>
            </a:extLst>
          </p:cNvPr>
          <p:cNvSpPr/>
          <p:nvPr/>
        </p:nvSpPr>
        <p:spPr>
          <a:xfrm>
            <a:off x="726062" y="6405804"/>
            <a:ext cx="319873" cy="45695"/>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IN" sz="1199" dirty="0">
              <a:solidFill>
                <a:srgbClr val="FFFFFF"/>
              </a:solidFill>
              <a:latin typeface="EYInterstate Light"/>
            </a:endParaRPr>
          </a:p>
        </p:txBody>
      </p:sp>
      <p:sp>
        <p:nvSpPr>
          <p:cNvPr id="38" name="Rectangle 37">
            <a:extLst>
              <a:ext uri="{FF2B5EF4-FFF2-40B4-BE49-F238E27FC236}">
                <a16:creationId xmlns:a16="http://schemas.microsoft.com/office/drawing/2014/main" id="{31FA2205-FCD9-48F0-B3DA-0AD2C29E4141}"/>
              </a:ext>
            </a:extLst>
          </p:cNvPr>
          <p:cNvSpPr/>
          <p:nvPr/>
        </p:nvSpPr>
        <p:spPr>
          <a:xfrm>
            <a:off x="3176552" y="6541222"/>
            <a:ext cx="1996436" cy="20408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IN" sz="1199" dirty="0">
              <a:solidFill>
                <a:srgbClr val="FFFFFF"/>
              </a:solidFill>
              <a:latin typeface="EYInterstate Light"/>
            </a:endParaRPr>
          </a:p>
        </p:txBody>
      </p:sp>
    </p:spTree>
    <p:extLst>
      <p:ext uri="{BB962C8B-B14F-4D97-AF65-F5344CB8AC3E}">
        <p14:creationId xmlns:p14="http://schemas.microsoft.com/office/powerpoint/2010/main" val="245503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6AAE860-AF06-48C2-9263-E7A8C5BBC2C2}"/>
              </a:ext>
            </a:extLst>
          </p:cNvPr>
          <p:cNvSpPr/>
          <p:nvPr/>
        </p:nvSpPr>
        <p:spPr>
          <a:xfrm>
            <a:off x="863204" y="1424959"/>
            <a:ext cx="45695" cy="5001395"/>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IN" sz="1199" dirty="0">
              <a:solidFill>
                <a:srgbClr val="FFFFFF"/>
              </a:solidFill>
              <a:latin typeface="EYInterstate Light"/>
            </a:endParaRPr>
          </a:p>
        </p:txBody>
      </p:sp>
      <p:grpSp>
        <p:nvGrpSpPr>
          <p:cNvPr id="19" name="Graphic 1">
            <a:extLst>
              <a:ext uri="{FF2B5EF4-FFF2-40B4-BE49-F238E27FC236}">
                <a16:creationId xmlns:a16="http://schemas.microsoft.com/office/drawing/2014/main" id="{C7F13A1F-BB4D-49FB-BE2A-2F79AD018438}"/>
              </a:ext>
            </a:extLst>
          </p:cNvPr>
          <p:cNvGrpSpPr/>
          <p:nvPr/>
        </p:nvGrpSpPr>
        <p:grpSpPr>
          <a:xfrm>
            <a:off x="609283" y="3079539"/>
            <a:ext cx="10966211" cy="1076892"/>
            <a:chOff x="609600" y="1133475"/>
            <a:chExt cx="10971923" cy="1220549"/>
          </a:xfrm>
        </p:grpSpPr>
        <p:sp>
          <p:nvSpPr>
            <p:cNvPr id="20" name="Freeform: Shape 19">
              <a:extLst>
                <a:ext uri="{FF2B5EF4-FFF2-40B4-BE49-F238E27FC236}">
                  <a16:creationId xmlns:a16="http://schemas.microsoft.com/office/drawing/2014/main" id="{5D35D3CD-A040-42B8-A40E-A42DCCEAA476}"/>
                </a:ext>
              </a:extLst>
            </p:cNvPr>
            <p:cNvSpPr/>
            <p:nvPr/>
          </p:nvSpPr>
          <p:spPr>
            <a:xfrm>
              <a:off x="855484" y="1133477"/>
              <a:ext cx="10715804" cy="1003709"/>
            </a:xfrm>
            <a:custGeom>
              <a:avLst/>
              <a:gdLst>
                <a:gd name="connsiteX0" fmla="*/ 0 w 6443286"/>
                <a:gd name="connsiteY0" fmla="*/ 0 h 1579644"/>
                <a:gd name="connsiteX1" fmla="*/ 6448119 w 6443286"/>
                <a:gd name="connsiteY1" fmla="*/ 0 h 1579644"/>
                <a:gd name="connsiteX2" fmla="*/ 6448119 w 6443286"/>
                <a:gd name="connsiteY2" fmla="*/ 1584789 h 1579644"/>
                <a:gd name="connsiteX3" fmla="*/ 0 w 644328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6443286" h="1579644">
                  <a:moveTo>
                    <a:pt x="0" y="0"/>
                  </a:moveTo>
                  <a:lnTo>
                    <a:pt x="6448119" y="0"/>
                  </a:lnTo>
                  <a:lnTo>
                    <a:pt x="6448119" y="1584789"/>
                  </a:lnTo>
                  <a:lnTo>
                    <a:pt x="0" y="1584789"/>
                  </a:lnTo>
                  <a:close/>
                </a:path>
              </a:pathLst>
            </a:custGeom>
            <a:solidFill>
              <a:srgbClr val="F2F2F2"/>
            </a:solidFill>
            <a:ln w="5191" cap="flat">
              <a:noFill/>
              <a:prstDash val="solid"/>
              <a:miter/>
            </a:ln>
          </p:spPr>
          <p:txBody>
            <a:bodyPr rtlCol="0" anchor="ctr"/>
            <a:lstStyle/>
            <a:p>
              <a:pPr defTabSz="913943"/>
              <a:endParaRPr lang="en-IN" sz="1799">
                <a:solidFill>
                  <a:srgbClr val="FFFFFF"/>
                </a:solidFill>
                <a:latin typeface="EYInterstate Light"/>
              </a:endParaRPr>
            </a:p>
          </p:txBody>
        </p:sp>
        <p:grpSp>
          <p:nvGrpSpPr>
            <p:cNvPr id="21" name="Graphic 1">
              <a:extLst>
                <a:ext uri="{FF2B5EF4-FFF2-40B4-BE49-F238E27FC236}">
                  <a16:creationId xmlns:a16="http://schemas.microsoft.com/office/drawing/2014/main" id="{B1264B7F-ABDD-4826-A821-B0A58213E3E8}"/>
                </a:ext>
              </a:extLst>
            </p:cNvPr>
            <p:cNvGrpSpPr/>
            <p:nvPr/>
          </p:nvGrpSpPr>
          <p:grpSpPr>
            <a:xfrm>
              <a:off x="609600" y="1133475"/>
              <a:ext cx="1727932" cy="1220549"/>
              <a:chOff x="609600" y="1133475"/>
              <a:chExt cx="1727932" cy="1220549"/>
            </a:xfrm>
            <a:solidFill>
              <a:schemeClr val="accent1"/>
            </a:solidFill>
          </p:grpSpPr>
          <p:sp>
            <p:nvSpPr>
              <p:cNvPr id="23" name="Freeform: Shape 22">
                <a:extLst>
                  <a:ext uri="{FF2B5EF4-FFF2-40B4-BE49-F238E27FC236}">
                    <a16:creationId xmlns:a16="http://schemas.microsoft.com/office/drawing/2014/main" id="{7D419190-32DE-45D8-8589-2ED981072FFF}"/>
                  </a:ext>
                </a:extLst>
              </p:cNvPr>
              <p:cNvSpPr/>
              <p:nvPr/>
            </p:nvSpPr>
            <p:spPr>
              <a:xfrm>
                <a:off x="609600" y="1133475"/>
                <a:ext cx="244221" cy="379323"/>
              </a:xfrm>
              <a:custGeom>
                <a:avLst/>
                <a:gdLst>
                  <a:gd name="connsiteX0" fmla="*/ 0 w 244221"/>
                  <a:gd name="connsiteY0" fmla="*/ 192155 h 379322"/>
                  <a:gd name="connsiteX1" fmla="*/ 192155 w 244221"/>
                  <a:gd name="connsiteY1" fmla="*/ 384311 h 379322"/>
                  <a:gd name="connsiteX2" fmla="*/ 245832 w 244221"/>
                  <a:gd name="connsiteY2" fmla="*/ 384311 h 379322"/>
                  <a:gd name="connsiteX3" fmla="*/ 245832 w 244221"/>
                  <a:gd name="connsiteY3" fmla="*/ 0 h 379322"/>
                  <a:gd name="connsiteX4" fmla="*/ 192155 w 244221"/>
                  <a:gd name="connsiteY4" fmla="*/ 0 h 379322"/>
                  <a:gd name="connsiteX5" fmla="*/ 0 w 244221"/>
                  <a:gd name="connsiteY5" fmla="*/ 192155 h 3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221" h="379322">
                    <a:moveTo>
                      <a:pt x="0" y="192155"/>
                    </a:moveTo>
                    <a:cubicBezTo>
                      <a:pt x="0" y="298262"/>
                      <a:pt x="86049" y="384311"/>
                      <a:pt x="192155" y="384311"/>
                    </a:cubicBezTo>
                    <a:lnTo>
                      <a:pt x="245832" y="384311"/>
                    </a:lnTo>
                    <a:lnTo>
                      <a:pt x="245832" y="0"/>
                    </a:lnTo>
                    <a:lnTo>
                      <a:pt x="192155" y="0"/>
                    </a:lnTo>
                    <a:cubicBezTo>
                      <a:pt x="86049" y="0"/>
                      <a:pt x="0" y="86049"/>
                      <a:pt x="0" y="192155"/>
                    </a:cubicBezTo>
                    <a:close/>
                  </a:path>
                </a:pathLst>
              </a:custGeom>
              <a:solidFill>
                <a:schemeClr val="tx1"/>
              </a:solidFill>
              <a:ln w="5191" cap="flat">
                <a:solidFill>
                  <a:schemeClr val="bg1">
                    <a:lumMod val="20000"/>
                    <a:lumOff val="80000"/>
                  </a:schemeClr>
                </a:solidFill>
                <a:prstDash val="solid"/>
                <a:miter/>
              </a:ln>
            </p:spPr>
            <p:txBody>
              <a:bodyPr rtlCol="0" anchor="ctr"/>
              <a:lstStyle/>
              <a:p>
                <a:pPr defTabSz="913943"/>
                <a:endParaRPr lang="en-IN" sz="1799">
                  <a:solidFill>
                    <a:srgbClr val="FFFFFF"/>
                  </a:solidFill>
                  <a:latin typeface="EYInterstate Light"/>
                </a:endParaRPr>
              </a:p>
            </p:txBody>
          </p:sp>
          <p:sp>
            <p:nvSpPr>
              <p:cNvPr id="24" name="Freeform: Shape 23">
                <a:extLst>
                  <a:ext uri="{FF2B5EF4-FFF2-40B4-BE49-F238E27FC236}">
                    <a16:creationId xmlns:a16="http://schemas.microsoft.com/office/drawing/2014/main" id="{DDEFB3ED-4F77-4F41-AD18-3EE90D2A62A9}"/>
                  </a:ext>
                </a:extLst>
              </p:cNvPr>
              <p:cNvSpPr/>
              <p:nvPr/>
            </p:nvSpPr>
            <p:spPr>
              <a:xfrm>
                <a:off x="609600" y="1292218"/>
                <a:ext cx="1727932" cy="1061806"/>
              </a:xfrm>
              <a:custGeom>
                <a:avLst/>
                <a:gdLst>
                  <a:gd name="connsiteX0" fmla="*/ 0 w 1423758"/>
                  <a:gd name="connsiteY0" fmla="*/ 1205518 h 1574448"/>
                  <a:gd name="connsiteX1" fmla="*/ 297950 w 1423758"/>
                  <a:gd name="connsiteY1" fmla="*/ 1577462 h 1574448"/>
                  <a:gd name="connsiteX2" fmla="*/ 1028795 w 1423758"/>
                  <a:gd name="connsiteY2" fmla="*/ 1577462 h 1574448"/>
                  <a:gd name="connsiteX3" fmla="*/ 1428695 w 1423758"/>
                  <a:gd name="connsiteY3" fmla="*/ 884809 h 1574448"/>
                  <a:gd name="connsiteX4" fmla="*/ 1028795 w 1423758"/>
                  <a:gd name="connsiteY4" fmla="*/ 192155 h 1574448"/>
                  <a:gd name="connsiteX5" fmla="*/ 245884 w 1423758"/>
                  <a:gd name="connsiteY5" fmla="*/ 192155 h 1574448"/>
                  <a:gd name="connsiteX6" fmla="*/ 192155 w 1423758"/>
                  <a:gd name="connsiteY6" fmla="*/ 192155 h 1574448"/>
                  <a:gd name="connsiteX7" fmla="*/ 0 w 1423758"/>
                  <a:gd name="connsiteY7" fmla="*/ 0 h 1574448"/>
                  <a:gd name="connsiteX8" fmla="*/ 0 w 1423758"/>
                  <a:gd name="connsiteY8" fmla="*/ 1205518 h 15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758" h="1574448">
                    <a:moveTo>
                      <a:pt x="0" y="1205518"/>
                    </a:moveTo>
                    <a:cubicBezTo>
                      <a:pt x="0" y="1410924"/>
                      <a:pt x="133386" y="1577462"/>
                      <a:pt x="297950" y="1577462"/>
                    </a:cubicBezTo>
                    <a:lnTo>
                      <a:pt x="1028795" y="1577462"/>
                    </a:lnTo>
                    <a:lnTo>
                      <a:pt x="1428695" y="884809"/>
                    </a:lnTo>
                    <a:lnTo>
                      <a:pt x="1028795" y="192155"/>
                    </a:lnTo>
                    <a:lnTo>
                      <a:pt x="245884" y="192155"/>
                    </a:lnTo>
                    <a:lnTo>
                      <a:pt x="192155" y="192155"/>
                    </a:lnTo>
                    <a:cubicBezTo>
                      <a:pt x="86049" y="192155"/>
                      <a:pt x="0" y="106106"/>
                      <a:pt x="0" y="0"/>
                    </a:cubicBezTo>
                    <a:lnTo>
                      <a:pt x="0" y="1205518"/>
                    </a:lnTo>
                    <a:close/>
                  </a:path>
                </a:pathLst>
              </a:custGeom>
              <a:solidFill>
                <a:schemeClr val="bg1"/>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sp>
          <p:nvSpPr>
            <p:cNvPr id="22" name="Freeform: Shape 21">
              <a:extLst>
                <a:ext uri="{FF2B5EF4-FFF2-40B4-BE49-F238E27FC236}">
                  <a16:creationId xmlns:a16="http://schemas.microsoft.com/office/drawing/2014/main" id="{9F8D3EE5-5700-421F-8FB0-DFFB65907DD4}"/>
                </a:ext>
              </a:extLst>
            </p:cNvPr>
            <p:cNvSpPr/>
            <p:nvPr/>
          </p:nvSpPr>
          <p:spPr>
            <a:xfrm>
              <a:off x="11248966" y="1133476"/>
              <a:ext cx="332557" cy="999730"/>
            </a:xfrm>
            <a:custGeom>
              <a:avLst/>
              <a:gdLst>
                <a:gd name="connsiteX0" fmla="*/ 0 w 332556"/>
                <a:gd name="connsiteY0" fmla="*/ 0 h 1579644"/>
                <a:gd name="connsiteX1" fmla="*/ 337077 w 332556"/>
                <a:gd name="connsiteY1" fmla="*/ 0 h 1579644"/>
                <a:gd name="connsiteX2" fmla="*/ 337077 w 332556"/>
                <a:gd name="connsiteY2" fmla="*/ 1584789 h 1579644"/>
                <a:gd name="connsiteX3" fmla="*/ 0 w 33255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332556" h="1579644">
                  <a:moveTo>
                    <a:pt x="0" y="0"/>
                  </a:moveTo>
                  <a:lnTo>
                    <a:pt x="337077" y="0"/>
                  </a:lnTo>
                  <a:lnTo>
                    <a:pt x="337077" y="1584789"/>
                  </a:lnTo>
                  <a:lnTo>
                    <a:pt x="0" y="1584789"/>
                  </a:lnTo>
                  <a:close/>
                </a:path>
              </a:pathLst>
            </a:custGeom>
            <a:solidFill>
              <a:schemeClr val="bg1">
                <a:lumMod val="60000"/>
                <a:lumOff val="40000"/>
              </a:schemeClr>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grpSp>
        <p:nvGrpSpPr>
          <p:cNvPr id="3" name="Graphic 1">
            <a:extLst>
              <a:ext uri="{FF2B5EF4-FFF2-40B4-BE49-F238E27FC236}">
                <a16:creationId xmlns:a16="http://schemas.microsoft.com/office/drawing/2014/main" id="{6DB06D54-EDE3-4D57-AA1B-9A2816BE6014}"/>
              </a:ext>
            </a:extLst>
          </p:cNvPr>
          <p:cNvGrpSpPr/>
          <p:nvPr/>
        </p:nvGrpSpPr>
        <p:grpSpPr>
          <a:xfrm>
            <a:off x="609283" y="1441540"/>
            <a:ext cx="10966211" cy="1030859"/>
            <a:chOff x="609600" y="1133475"/>
            <a:chExt cx="10971923" cy="1168375"/>
          </a:xfrm>
        </p:grpSpPr>
        <p:sp>
          <p:nvSpPr>
            <p:cNvPr id="4" name="Freeform: Shape 3">
              <a:extLst>
                <a:ext uri="{FF2B5EF4-FFF2-40B4-BE49-F238E27FC236}">
                  <a16:creationId xmlns:a16="http://schemas.microsoft.com/office/drawing/2014/main" id="{4B763C55-8918-44F4-B134-45430186A70C}"/>
                </a:ext>
              </a:extLst>
            </p:cNvPr>
            <p:cNvSpPr/>
            <p:nvPr/>
          </p:nvSpPr>
          <p:spPr>
            <a:xfrm>
              <a:off x="855484" y="1133475"/>
              <a:ext cx="10715804" cy="999731"/>
            </a:xfrm>
            <a:custGeom>
              <a:avLst/>
              <a:gdLst>
                <a:gd name="connsiteX0" fmla="*/ 0 w 6443286"/>
                <a:gd name="connsiteY0" fmla="*/ 0 h 1579644"/>
                <a:gd name="connsiteX1" fmla="*/ 6448119 w 6443286"/>
                <a:gd name="connsiteY1" fmla="*/ 0 h 1579644"/>
                <a:gd name="connsiteX2" fmla="*/ 6448119 w 6443286"/>
                <a:gd name="connsiteY2" fmla="*/ 1584789 h 1579644"/>
                <a:gd name="connsiteX3" fmla="*/ 0 w 644328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6443286" h="1579644">
                  <a:moveTo>
                    <a:pt x="0" y="0"/>
                  </a:moveTo>
                  <a:lnTo>
                    <a:pt x="6448119" y="0"/>
                  </a:lnTo>
                  <a:lnTo>
                    <a:pt x="6448119" y="1584789"/>
                  </a:lnTo>
                  <a:lnTo>
                    <a:pt x="0" y="1584789"/>
                  </a:lnTo>
                  <a:close/>
                </a:path>
              </a:pathLst>
            </a:custGeom>
            <a:solidFill>
              <a:srgbClr val="F2F2F2"/>
            </a:solidFill>
            <a:ln w="5191" cap="flat">
              <a:noFill/>
              <a:prstDash val="solid"/>
              <a:miter/>
            </a:ln>
          </p:spPr>
          <p:txBody>
            <a:bodyPr rtlCol="0" anchor="ctr"/>
            <a:lstStyle/>
            <a:p>
              <a:pPr defTabSz="913943"/>
              <a:endParaRPr lang="en-IN" sz="1799">
                <a:solidFill>
                  <a:srgbClr val="FFFFFF"/>
                </a:solidFill>
                <a:latin typeface="EYInterstate Light"/>
              </a:endParaRPr>
            </a:p>
          </p:txBody>
        </p:sp>
        <p:grpSp>
          <p:nvGrpSpPr>
            <p:cNvPr id="5" name="Graphic 1">
              <a:extLst>
                <a:ext uri="{FF2B5EF4-FFF2-40B4-BE49-F238E27FC236}">
                  <a16:creationId xmlns:a16="http://schemas.microsoft.com/office/drawing/2014/main" id="{6DB06D54-EDE3-4D57-AA1B-9A2816BE6014}"/>
                </a:ext>
              </a:extLst>
            </p:cNvPr>
            <p:cNvGrpSpPr/>
            <p:nvPr/>
          </p:nvGrpSpPr>
          <p:grpSpPr>
            <a:xfrm>
              <a:off x="609600" y="1133475"/>
              <a:ext cx="1727932" cy="1168375"/>
              <a:chOff x="609600" y="1133475"/>
              <a:chExt cx="1727932" cy="1168375"/>
            </a:xfrm>
            <a:solidFill>
              <a:schemeClr val="accent1"/>
            </a:solidFill>
          </p:grpSpPr>
          <p:sp>
            <p:nvSpPr>
              <p:cNvPr id="7" name="Freeform: Shape 6">
                <a:extLst>
                  <a:ext uri="{FF2B5EF4-FFF2-40B4-BE49-F238E27FC236}">
                    <a16:creationId xmlns:a16="http://schemas.microsoft.com/office/drawing/2014/main" id="{17608F62-EDA9-47C5-94CC-0DE33865D45D}"/>
                  </a:ext>
                </a:extLst>
              </p:cNvPr>
              <p:cNvSpPr/>
              <p:nvPr/>
            </p:nvSpPr>
            <p:spPr>
              <a:xfrm>
                <a:off x="609600" y="1133475"/>
                <a:ext cx="244221" cy="379323"/>
              </a:xfrm>
              <a:custGeom>
                <a:avLst/>
                <a:gdLst>
                  <a:gd name="connsiteX0" fmla="*/ 0 w 244221"/>
                  <a:gd name="connsiteY0" fmla="*/ 192155 h 379322"/>
                  <a:gd name="connsiteX1" fmla="*/ 192155 w 244221"/>
                  <a:gd name="connsiteY1" fmla="*/ 384311 h 379322"/>
                  <a:gd name="connsiteX2" fmla="*/ 245832 w 244221"/>
                  <a:gd name="connsiteY2" fmla="*/ 384311 h 379322"/>
                  <a:gd name="connsiteX3" fmla="*/ 245832 w 244221"/>
                  <a:gd name="connsiteY3" fmla="*/ 0 h 379322"/>
                  <a:gd name="connsiteX4" fmla="*/ 192155 w 244221"/>
                  <a:gd name="connsiteY4" fmla="*/ 0 h 379322"/>
                  <a:gd name="connsiteX5" fmla="*/ 0 w 244221"/>
                  <a:gd name="connsiteY5" fmla="*/ 192155 h 3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4221" h="379322">
                    <a:moveTo>
                      <a:pt x="0" y="192155"/>
                    </a:moveTo>
                    <a:cubicBezTo>
                      <a:pt x="0" y="298262"/>
                      <a:pt x="86049" y="384311"/>
                      <a:pt x="192155" y="384311"/>
                    </a:cubicBezTo>
                    <a:lnTo>
                      <a:pt x="245832" y="384311"/>
                    </a:lnTo>
                    <a:lnTo>
                      <a:pt x="245832" y="0"/>
                    </a:lnTo>
                    <a:lnTo>
                      <a:pt x="192155" y="0"/>
                    </a:lnTo>
                    <a:cubicBezTo>
                      <a:pt x="86049" y="0"/>
                      <a:pt x="0" y="86049"/>
                      <a:pt x="0" y="192155"/>
                    </a:cubicBezTo>
                    <a:close/>
                  </a:path>
                </a:pathLst>
              </a:custGeom>
              <a:solidFill>
                <a:schemeClr val="tx1"/>
              </a:solidFill>
              <a:ln w="5191" cap="flat">
                <a:solidFill>
                  <a:schemeClr val="bg1">
                    <a:lumMod val="20000"/>
                    <a:lumOff val="80000"/>
                  </a:schemeClr>
                </a:solidFill>
                <a:prstDash val="solid"/>
                <a:miter/>
              </a:ln>
            </p:spPr>
            <p:txBody>
              <a:bodyPr rtlCol="0" anchor="ctr"/>
              <a:lstStyle/>
              <a:p>
                <a:pPr defTabSz="913943"/>
                <a:endParaRPr lang="en-IN" sz="1799">
                  <a:solidFill>
                    <a:srgbClr val="FFFFFF"/>
                  </a:solidFill>
                  <a:latin typeface="EYInterstate Light"/>
                </a:endParaRPr>
              </a:p>
            </p:txBody>
          </p:sp>
          <p:sp>
            <p:nvSpPr>
              <p:cNvPr id="6" name="Freeform: Shape 5">
                <a:extLst>
                  <a:ext uri="{FF2B5EF4-FFF2-40B4-BE49-F238E27FC236}">
                    <a16:creationId xmlns:a16="http://schemas.microsoft.com/office/drawing/2014/main" id="{3739B860-BBF3-4367-B722-572C4BA163D1}"/>
                  </a:ext>
                </a:extLst>
              </p:cNvPr>
              <p:cNvSpPr/>
              <p:nvPr/>
            </p:nvSpPr>
            <p:spPr>
              <a:xfrm>
                <a:off x="609600" y="1281079"/>
                <a:ext cx="1727932" cy="1020771"/>
              </a:xfrm>
              <a:custGeom>
                <a:avLst/>
                <a:gdLst>
                  <a:gd name="connsiteX0" fmla="*/ 0 w 1423758"/>
                  <a:gd name="connsiteY0" fmla="*/ 1205518 h 1574448"/>
                  <a:gd name="connsiteX1" fmla="*/ 297950 w 1423758"/>
                  <a:gd name="connsiteY1" fmla="*/ 1577462 h 1574448"/>
                  <a:gd name="connsiteX2" fmla="*/ 1028795 w 1423758"/>
                  <a:gd name="connsiteY2" fmla="*/ 1577462 h 1574448"/>
                  <a:gd name="connsiteX3" fmla="*/ 1428695 w 1423758"/>
                  <a:gd name="connsiteY3" fmla="*/ 884809 h 1574448"/>
                  <a:gd name="connsiteX4" fmla="*/ 1028795 w 1423758"/>
                  <a:gd name="connsiteY4" fmla="*/ 192155 h 1574448"/>
                  <a:gd name="connsiteX5" fmla="*/ 245884 w 1423758"/>
                  <a:gd name="connsiteY5" fmla="*/ 192155 h 1574448"/>
                  <a:gd name="connsiteX6" fmla="*/ 192155 w 1423758"/>
                  <a:gd name="connsiteY6" fmla="*/ 192155 h 1574448"/>
                  <a:gd name="connsiteX7" fmla="*/ 0 w 1423758"/>
                  <a:gd name="connsiteY7" fmla="*/ 0 h 1574448"/>
                  <a:gd name="connsiteX8" fmla="*/ 0 w 1423758"/>
                  <a:gd name="connsiteY8" fmla="*/ 1205518 h 1574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23758" h="1574448">
                    <a:moveTo>
                      <a:pt x="0" y="1205518"/>
                    </a:moveTo>
                    <a:cubicBezTo>
                      <a:pt x="0" y="1410924"/>
                      <a:pt x="133386" y="1577462"/>
                      <a:pt x="297950" y="1577462"/>
                    </a:cubicBezTo>
                    <a:lnTo>
                      <a:pt x="1028795" y="1577462"/>
                    </a:lnTo>
                    <a:lnTo>
                      <a:pt x="1428695" y="884809"/>
                    </a:lnTo>
                    <a:lnTo>
                      <a:pt x="1028795" y="192155"/>
                    </a:lnTo>
                    <a:lnTo>
                      <a:pt x="245884" y="192155"/>
                    </a:lnTo>
                    <a:lnTo>
                      <a:pt x="192155" y="192155"/>
                    </a:lnTo>
                    <a:cubicBezTo>
                      <a:pt x="86049" y="192155"/>
                      <a:pt x="0" y="106106"/>
                      <a:pt x="0" y="0"/>
                    </a:cubicBezTo>
                    <a:lnTo>
                      <a:pt x="0" y="1205518"/>
                    </a:lnTo>
                    <a:close/>
                  </a:path>
                </a:pathLst>
              </a:custGeom>
              <a:solidFill>
                <a:schemeClr val="bg1">
                  <a:lumMod val="60000"/>
                  <a:lumOff val="40000"/>
                </a:schemeClr>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sp>
          <p:nvSpPr>
            <p:cNvPr id="12" name="Freeform: Shape 11">
              <a:extLst>
                <a:ext uri="{FF2B5EF4-FFF2-40B4-BE49-F238E27FC236}">
                  <a16:creationId xmlns:a16="http://schemas.microsoft.com/office/drawing/2014/main" id="{73425D32-4666-4CD7-AEF3-D34B14CF4DEC}"/>
                </a:ext>
              </a:extLst>
            </p:cNvPr>
            <p:cNvSpPr/>
            <p:nvPr/>
          </p:nvSpPr>
          <p:spPr>
            <a:xfrm>
              <a:off x="11248966" y="1133476"/>
              <a:ext cx="332557" cy="999730"/>
            </a:xfrm>
            <a:custGeom>
              <a:avLst/>
              <a:gdLst>
                <a:gd name="connsiteX0" fmla="*/ 0 w 332556"/>
                <a:gd name="connsiteY0" fmla="*/ 0 h 1579644"/>
                <a:gd name="connsiteX1" fmla="*/ 337077 w 332556"/>
                <a:gd name="connsiteY1" fmla="*/ 0 h 1579644"/>
                <a:gd name="connsiteX2" fmla="*/ 337077 w 332556"/>
                <a:gd name="connsiteY2" fmla="*/ 1584789 h 1579644"/>
                <a:gd name="connsiteX3" fmla="*/ 0 w 332556"/>
                <a:gd name="connsiteY3" fmla="*/ 1584789 h 1579644"/>
              </a:gdLst>
              <a:ahLst/>
              <a:cxnLst>
                <a:cxn ang="0">
                  <a:pos x="connsiteX0" y="connsiteY0"/>
                </a:cxn>
                <a:cxn ang="0">
                  <a:pos x="connsiteX1" y="connsiteY1"/>
                </a:cxn>
                <a:cxn ang="0">
                  <a:pos x="connsiteX2" y="connsiteY2"/>
                </a:cxn>
                <a:cxn ang="0">
                  <a:pos x="connsiteX3" y="connsiteY3"/>
                </a:cxn>
              </a:cxnLst>
              <a:rect l="l" t="t" r="r" b="b"/>
              <a:pathLst>
                <a:path w="332556" h="1579644">
                  <a:moveTo>
                    <a:pt x="0" y="0"/>
                  </a:moveTo>
                  <a:lnTo>
                    <a:pt x="337077" y="0"/>
                  </a:lnTo>
                  <a:lnTo>
                    <a:pt x="337077" y="1584789"/>
                  </a:lnTo>
                  <a:lnTo>
                    <a:pt x="0" y="1584789"/>
                  </a:lnTo>
                  <a:close/>
                </a:path>
              </a:pathLst>
            </a:custGeom>
            <a:solidFill>
              <a:schemeClr val="bg1"/>
            </a:solidFill>
            <a:ln w="5191" cap="flat">
              <a:noFill/>
              <a:prstDash val="solid"/>
              <a:miter/>
            </a:ln>
          </p:spPr>
          <p:txBody>
            <a:bodyPr rtlCol="0" anchor="ctr"/>
            <a:lstStyle/>
            <a:p>
              <a:pPr defTabSz="913943"/>
              <a:endParaRPr lang="en-IN" sz="1799" dirty="0">
                <a:solidFill>
                  <a:srgbClr val="FFFFFF"/>
                </a:solidFill>
                <a:latin typeface="EYInterstate Light"/>
              </a:endParaRPr>
            </a:p>
          </p:txBody>
        </p:sp>
      </p:grpSp>
      <p:sp>
        <p:nvSpPr>
          <p:cNvPr id="25" name="AutoShape 5">
            <a:extLst>
              <a:ext uri="{FF2B5EF4-FFF2-40B4-BE49-F238E27FC236}">
                <a16:creationId xmlns:a16="http://schemas.microsoft.com/office/drawing/2014/main" id="{46C713AB-2E92-4FCF-9188-DCDB2B92EC3A}"/>
              </a:ext>
            </a:extLst>
          </p:cNvPr>
          <p:cNvSpPr>
            <a:spLocks noChangeArrowheads="1"/>
          </p:cNvSpPr>
          <p:nvPr/>
        </p:nvSpPr>
        <p:spPr bwMode="auto">
          <a:xfrm>
            <a:off x="694548" y="3477609"/>
            <a:ext cx="1451032" cy="522948"/>
          </a:xfrm>
          <a:prstGeom prst="rect">
            <a:avLst/>
          </a:prstGeom>
          <a:noFill/>
          <a:ln w="6350">
            <a:noFill/>
            <a:miter lim="800000"/>
            <a:headEnd/>
            <a:tailEnd/>
          </a:ln>
        </p:spPr>
        <p:txBody>
          <a:bodyPr wrap="square" lIns="0" rIns="0" anchor="ctr" anchorCtr="0">
            <a:spAutoFit/>
          </a:bodyPr>
          <a:lstStyle/>
          <a:p>
            <a:pPr defTabSz="913943" eaLnBrk="0" hangingPunct="0">
              <a:buClr>
                <a:srgbClr val="FFFFFF"/>
              </a:buClr>
              <a:defRPr/>
            </a:pPr>
            <a:r>
              <a:rPr lang="en-GB" sz="1399" dirty="0">
                <a:solidFill>
                  <a:srgbClr val="FFFFFF"/>
                </a:solidFill>
                <a:latin typeface="EYInterstate" panose="02000503020000020004" pitchFamily="2" charset="0"/>
              </a:rPr>
              <a:t>Better communication</a:t>
            </a:r>
          </a:p>
        </p:txBody>
      </p:sp>
      <p:sp>
        <p:nvSpPr>
          <p:cNvPr id="27" name="Rectangle 4">
            <a:extLst>
              <a:ext uri="{FF2B5EF4-FFF2-40B4-BE49-F238E27FC236}">
                <a16:creationId xmlns:a16="http://schemas.microsoft.com/office/drawing/2014/main" id="{EDC20B4F-9601-4B1C-920F-E4CA66A97079}"/>
              </a:ext>
            </a:extLst>
          </p:cNvPr>
          <p:cNvSpPr>
            <a:spLocks noChangeArrowheads="1"/>
          </p:cNvSpPr>
          <p:nvPr/>
        </p:nvSpPr>
        <p:spPr bwMode="gray">
          <a:xfrm>
            <a:off x="2373487" y="3122489"/>
            <a:ext cx="8682046" cy="876029"/>
          </a:xfrm>
          <a:prstGeom prst="rect">
            <a:avLst/>
          </a:prstGeom>
          <a:noFill/>
          <a:ln w="6350">
            <a:noFill/>
            <a:miter lim="800000"/>
            <a:headEnd/>
            <a:tailEnd/>
          </a:ln>
        </p:spPr>
        <p:txBody>
          <a:bodyPr rIns="45696" anchor="ctr"/>
          <a:lstStyle/>
          <a:p>
            <a:pPr defTabSz="913943">
              <a:spcBef>
                <a:spcPts val="600"/>
              </a:spcBef>
              <a:spcAft>
                <a:spcPts val="600"/>
              </a:spcAft>
              <a:defRPr/>
            </a:pPr>
            <a:r>
              <a:rPr lang="en-IN" sz="1049" dirty="0">
                <a:solidFill>
                  <a:srgbClr val="2E2E38"/>
                </a:solidFill>
                <a:latin typeface="EYInterstate Light"/>
              </a:rPr>
              <a:t>Agile teams prioritize face-to-face communication and continuous interaction. They will usually conduct daily meetings to ensure everyone is on the same page and working towards the same objectives. By regularly communicating with each other, they eliminate potential confusion to successfully achieve their objectives. </a:t>
            </a:r>
          </a:p>
        </p:txBody>
      </p:sp>
      <p:sp>
        <p:nvSpPr>
          <p:cNvPr id="35842" name="Rectangle 26"/>
          <p:cNvSpPr>
            <a:spLocks noGrp="1" noChangeArrowheads="1"/>
          </p:cNvSpPr>
          <p:nvPr>
            <p:ph type="title"/>
          </p:nvPr>
        </p:nvSpPr>
        <p:spPr>
          <a:xfrm>
            <a:off x="609601" y="473480"/>
            <a:ext cx="10972800" cy="590093"/>
          </a:xfrm>
        </p:spPr>
        <p:txBody>
          <a:bodyPr/>
          <a:lstStyle/>
          <a:p>
            <a:r>
              <a:rPr lang="en-US" dirty="0">
                <a:latin typeface="Calibri" panose="020F0502020204030204" pitchFamily="34" charset="0"/>
                <a:cs typeface="Calibri" panose="020F0502020204030204" pitchFamily="34" charset="0"/>
              </a:rPr>
              <a:t>Benefits of Agile Methodology (contd.)</a:t>
            </a:r>
          </a:p>
        </p:txBody>
      </p:sp>
      <p:sp>
        <p:nvSpPr>
          <p:cNvPr id="17" name="AutoShape 5">
            <a:extLst>
              <a:ext uri="{FF2B5EF4-FFF2-40B4-BE49-F238E27FC236}">
                <a16:creationId xmlns:a16="http://schemas.microsoft.com/office/drawing/2014/main" id="{6DA8E8AD-F399-46E8-BA05-C6015D3F5F23}"/>
              </a:ext>
            </a:extLst>
          </p:cNvPr>
          <p:cNvSpPr>
            <a:spLocks noChangeArrowheads="1"/>
          </p:cNvSpPr>
          <p:nvPr/>
        </p:nvSpPr>
        <p:spPr bwMode="auto">
          <a:xfrm>
            <a:off x="694548" y="1920980"/>
            <a:ext cx="1711776" cy="307617"/>
          </a:xfrm>
          <a:prstGeom prst="rect">
            <a:avLst/>
          </a:prstGeom>
          <a:noFill/>
          <a:ln w="6350">
            <a:noFill/>
            <a:miter lim="800000"/>
            <a:headEnd/>
            <a:tailEnd/>
          </a:ln>
        </p:spPr>
        <p:txBody>
          <a:bodyPr wrap="square" lIns="0" rIns="0" anchor="ctr" anchorCtr="0">
            <a:spAutoFit/>
          </a:bodyPr>
          <a:lstStyle/>
          <a:p>
            <a:pPr defTabSz="913943" eaLnBrk="0" hangingPunct="0">
              <a:buClr>
                <a:srgbClr val="FFFFFF"/>
              </a:buClr>
              <a:defRPr/>
            </a:pPr>
            <a:r>
              <a:rPr lang="en-GB" sz="1399" dirty="0">
                <a:solidFill>
                  <a:srgbClr val="FFFFFF"/>
                </a:solidFill>
                <a:latin typeface="EYInterstate" panose="02000503020000020004" pitchFamily="2" charset="0"/>
              </a:rPr>
              <a:t>Reduced risk</a:t>
            </a:r>
          </a:p>
        </p:txBody>
      </p:sp>
      <p:sp>
        <p:nvSpPr>
          <p:cNvPr id="18" name="Rectangle 4">
            <a:extLst>
              <a:ext uri="{FF2B5EF4-FFF2-40B4-BE49-F238E27FC236}">
                <a16:creationId xmlns:a16="http://schemas.microsoft.com/office/drawing/2014/main" id="{88423EAC-AF9B-42F7-8550-6525FB2CF8FF}"/>
              </a:ext>
            </a:extLst>
          </p:cNvPr>
          <p:cNvSpPr>
            <a:spLocks noChangeArrowheads="1"/>
          </p:cNvSpPr>
          <p:nvPr/>
        </p:nvSpPr>
        <p:spPr bwMode="gray">
          <a:xfrm>
            <a:off x="2373486" y="1465100"/>
            <a:ext cx="8859395" cy="876029"/>
          </a:xfrm>
          <a:prstGeom prst="rect">
            <a:avLst/>
          </a:prstGeom>
          <a:noFill/>
          <a:ln w="6350">
            <a:noFill/>
            <a:miter lim="800000"/>
            <a:headEnd/>
            <a:tailEnd/>
          </a:ln>
        </p:spPr>
        <p:txBody>
          <a:bodyPr rIns="45696" anchor="ctr"/>
          <a:lstStyle/>
          <a:p>
            <a:pPr defTabSz="913943">
              <a:spcBef>
                <a:spcPts val="600"/>
              </a:spcBef>
              <a:spcAft>
                <a:spcPts val="600"/>
              </a:spcAft>
              <a:defRPr/>
            </a:pPr>
            <a:r>
              <a:rPr lang="en-IN" sz="1049" dirty="0">
                <a:solidFill>
                  <a:srgbClr val="2E2E38"/>
                </a:solidFill>
                <a:latin typeface="EYInterstate Light"/>
              </a:rPr>
              <a:t>Developers regularly assess progress during sprints, meaning they have better visibility into the project and can spot potential obstacles quickly. These minor issues can be tackled before they escalate, creating an effective risk mitigation process and giving the project a greater chance of success.</a:t>
            </a:r>
          </a:p>
        </p:txBody>
      </p:sp>
      <p:sp>
        <p:nvSpPr>
          <p:cNvPr id="13" name="Rectangle 12">
            <a:extLst>
              <a:ext uri="{FF2B5EF4-FFF2-40B4-BE49-F238E27FC236}">
                <a16:creationId xmlns:a16="http://schemas.microsoft.com/office/drawing/2014/main" id="{DA762C34-FAE5-40F8-9901-F061A0BEE007}"/>
              </a:ext>
            </a:extLst>
          </p:cNvPr>
          <p:cNvSpPr/>
          <p:nvPr/>
        </p:nvSpPr>
        <p:spPr>
          <a:xfrm>
            <a:off x="726062" y="6405804"/>
            <a:ext cx="319873" cy="45695"/>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IN" sz="1199" dirty="0">
              <a:solidFill>
                <a:srgbClr val="FFFFFF"/>
              </a:solidFill>
              <a:latin typeface="EYInterstate Light"/>
            </a:endParaRPr>
          </a:p>
        </p:txBody>
      </p:sp>
      <p:sp>
        <p:nvSpPr>
          <p:cNvPr id="38" name="Rectangle 37">
            <a:extLst>
              <a:ext uri="{FF2B5EF4-FFF2-40B4-BE49-F238E27FC236}">
                <a16:creationId xmlns:a16="http://schemas.microsoft.com/office/drawing/2014/main" id="{E37A9B35-65BA-4EAD-8857-116BA42C492C}"/>
              </a:ext>
            </a:extLst>
          </p:cNvPr>
          <p:cNvSpPr/>
          <p:nvPr/>
        </p:nvSpPr>
        <p:spPr>
          <a:xfrm>
            <a:off x="3176552" y="6541222"/>
            <a:ext cx="1996436" cy="204080"/>
          </a:xfrm>
          <a:prstGeom prst="rect">
            <a:avLst/>
          </a:prstGeom>
          <a:solidFill>
            <a:schemeClr val="tx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defTabSz="913943"/>
            <a:endParaRPr lang="en-IN" sz="1199" dirty="0">
              <a:solidFill>
                <a:srgbClr val="FFFFFF"/>
              </a:solidFill>
              <a:latin typeface="EYInterstate Light"/>
            </a:endParaRPr>
          </a:p>
        </p:txBody>
      </p:sp>
    </p:spTree>
    <p:extLst>
      <p:ext uri="{BB962C8B-B14F-4D97-AF65-F5344CB8AC3E}">
        <p14:creationId xmlns:p14="http://schemas.microsoft.com/office/powerpoint/2010/main" val="984669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44A2-A013-4374-87BF-CD5A6BD73598}"/>
              </a:ext>
            </a:extLst>
          </p:cNvPr>
          <p:cNvSpPr>
            <a:spLocks noGrp="1"/>
          </p:cNvSpPr>
          <p:nvPr>
            <p:ph type="title"/>
          </p:nvPr>
        </p:nvSpPr>
        <p:spPr>
          <a:xfrm>
            <a:off x="619125" y="231774"/>
            <a:ext cx="10515600" cy="796925"/>
          </a:xfrm>
        </p:spPr>
        <p:txBody>
          <a:bodyPr>
            <a:normAutofit/>
          </a:bodyPr>
          <a:lstStyle/>
          <a:p>
            <a:r>
              <a:rPr lang="en-IN" sz="4000" dirty="0">
                <a:latin typeface="Calibri" panose="020F0502020204030204" pitchFamily="34" charset="0"/>
                <a:cs typeface="Calibri" panose="020F0502020204030204" pitchFamily="34" charset="0"/>
              </a:rPr>
              <a:t>Agile Vs Waterfall</a:t>
            </a:r>
          </a:p>
        </p:txBody>
      </p:sp>
      <p:sp>
        <p:nvSpPr>
          <p:cNvPr id="3" name="Content Placeholder 2">
            <a:extLst>
              <a:ext uri="{FF2B5EF4-FFF2-40B4-BE49-F238E27FC236}">
                <a16:creationId xmlns:a16="http://schemas.microsoft.com/office/drawing/2014/main" id="{CCCD5AB8-0B6D-43AE-88A8-54AD19C2AE73}"/>
              </a:ext>
            </a:extLst>
          </p:cNvPr>
          <p:cNvSpPr>
            <a:spLocks noGrp="1"/>
          </p:cNvSpPr>
          <p:nvPr>
            <p:ph idx="1"/>
          </p:nvPr>
        </p:nvSpPr>
        <p:spPr>
          <a:xfrm>
            <a:off x="685800" y="4410075"/>
            <a:ext cx="5276850" cy="2095500"/>
          </a:xfrm>
        </p:spPr>
        <p:txBody>
          <a:bodyPr>
            <a:noAutofit/>
          </a:bodyPr>
          <a:lstStyle/>
          <a:p>
            <a:pPr rtl="0" fontAlgn="base">
              <a:buFont typeface="Wingdings" panose="05000000000000000000" pitchFamily="2" charset="2"/>
              <a:buChar char="Ø"/>
            </a:pPr>
            <a:r>
              <a:rPr lang="en-IN" sz="1800" dirty="0">
                <a:latin typeface="Calibri" panose="020F0502020204030204" pitchFamily="34" charset="0"/>
                <a:cs typeface="Calibri" panose="020F0502020204030204" pitchFamily="34" charset="0"/>
              </a:rPr>
              <a:t>Continuous Cycles</a:t>
            </a:r>
          </a:p>
          <a:p>
            <a:pPr rtl="0" fontAlgn="base">
              <a:buFont typeface="Wingdings" panose="05000000000000000000" pitchFamily="2" charset="2"/>
              <a:buChar char="Ø"/>
            </a:pPr>
            <a:r>
              <a:rPr lang="en-IN" sz="1800" dirty="0">
                <a:latin typeface="Calibri" panose="020F0502020204030204" pitchFamily="34" charset="0"/>
                <a:cs typeface="Calibri" panose="020F0502020204030204" pitchFamily="34" charset="0"/>
              </a:rPr>
              <a:t>Informal, decisions are made by the team</a:t>
            </a:r>
          </a:p>
          <a:p>
            <a:pPr rtl="0" fontAlgn="base">
              <a:buFont typeface="Wingdings" panose="05000000000000000000" pitchFamily="2" charset="2"/>
              <a:buChar char="Ø"/>
            </a:pPr>
            <a:r>
              <a:rPr lang="en-IN" sz="1800" dirty="0">
                <a:latin typeface="Calibri" panose="020F0502020204030204" pitchFamily="34" charset="0"/>
                <a:cs typeface="Calibri" panose="020F0502020204030204" pitchFamily="34" charset="0"/>
              </a:rPr>
              <a:t>Embraces changes</a:t>
            </a:r>
          </a:p>
          <a:p>
            <a:pPr rtl="0" fontAlgn="base">
              <a:buFont typeface="Wingdings" panose="05000000000000000000" pitchFamily="2" charset="2"/>
              <a:buChar char="Ø"/>
            </a:pPr>
            <a:r>
              <a:rPr lang="en-IN" sz="1800" dirty="0">
                <a:latin typeface="Calibri" panose="020F0502020204030204" pitchFamily="34" charset="0"/>
                <a:cs typeface="Calibri" panose="020F0502020204030204" pitchFamily="34" charset="0"/>
              </a:rPr>
              <a:t>Testing is done at end of each sprint</a:t>
            </a:r>
          </a:p>
          <a:p>
            <a:pPr rtl="0" fontAlgn="base">
              <a:buFont typeface="Wingdings" panose="05000000000000000000" pitchFamily="2" charset="2"/>
              <a:buChar char="Ø"/>
            </a:pPr>
            <a:r>
              <a:rPr lang="en-IN" sz="1800" dirty="0">
                <a:latin typeface="Calibri" panose="020F0502020204030204" pitchFamily="34" charset="0"/>
                <a:cs typeface="Calibri" panose="020F0502020204030204" pitchFamily="34" charset="0"/>
              </a:rPr>
              <a:t>Flexible, continuous evolution</a:t>
            </a:r>
          </a:p>
        </p:txBody>
      </p:sp>
      <p:sp>
        <p:nvSpPr>
          <p:cNvPr id="10" name="Date Placeholder 9">
            <a:extLst>
              <a:ext uri="{FF2B5EF4-FFF2-40B4-BE49-F238E27FC236}">
                <a16:creationId xmlns:a16="http://schemas.microsoft.com/office/drawing/2014/main" id="{C9A78415-9CC0-4D05-B2F0-74F82FB12D4A}"/>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4FB195B-6B26-444E-B435-713A99760063}" type="datetime4">
              <a:rPr lang="en-IN" smtClean="0"/>
              <a:pPr/>
              <a:t>08 April 2022</a:t>
            </a:fld>
            <a:endParaRPr lang="en-IN"/>
          </a:p>
        </p:txBody>
      </p:sp>
      <p:sp>
        <p:nvSpPr>
          <p:cNvPr id="11" name="Footer Placeholder 10">
            <a:extLst>
              <a:ext uri="{FF2B5EF4-FFF2-40B4-BE49-F238E27FC236}">
                <a16:creationId xmlns:a16="http://schemas.microsoft.com/office/drawing/2014/main" id="{79BDD8C9-0190-45ED-93DA-E8B95654377D}"/>
              </a:ext>
            </a:extLst>
          </p:cNvPr>
          <p:cNvSpPr>
            <a:spLocks noGrp="1"/>
          </p:cNvSpPr>
          <p:nvPr>
            <p:ph type="ftr" sz="quarter" idx="11"/>
          </p:nvPr>
        </p:nvSpPr>
        <p:spPr>
          <a:xfrm>
            <a:off x="4038600" y="6356350"/>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IN"/>
              <a:t>Agile Methodology</a:t>
            </a:r>
          </a:p>
        </p:txBody>
      </p:sp>
      <p:sp>
        <p:nvSpPr>
          <p:cNvPr id="12" name="Slide Number Placeholder 11">
            <a:extLst>
              <a:ext uri="{FF2B5EF4-FFF2-40B4-BE49-F238E27FC236}">
                <a16:creationId xmlns:a16="http://schemas.microsoft.com/office/drawing/2014/main" id="{070064C3-5320-465A-9A9F-99FCDA71A0A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C7681B-D9CF-4EB6-91CD-4B80F054EE29}" type="slidenum">
              <a:rPr lang="en-IN" smtClean="0"/>
              <a:pPr/>
              <a:t>7</a:t>
            </a:fld>
            <a:endParaRPr lang="en-IN"/>
          </a:p>
        </p:txBody>
      </p:sp>
      <p:sp>
        <p:nvSpPr>
          <p:cNvPr id="7" name="Content Placeholder 2">
            <a:extLst>
              <a:ext uri="{FF2B5EF4-FFF2-40B4-BE49-F238E27FC236}">
                <a16:creationId xmlns:a16="http://schemas.microsoft.com/office/drawing/2014/main" id="{8E393CFB-EE93-4D5D-A2E9-2534456070E3}"/>
              </a:ext>
            </a:extLst>
          </p:cNvPr>
          <p:cNvSpPr txBox="1">
            <a:spLocks/>
          </p:cNvSpPr>
          <p:nvPr/>
        </p:nvSpPr>
        <p:spPr>
          <a:xfrm>
            <a:off x="6096000" y="4400550"/>
            <a:ext cx="5905500" cy="210502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base">
              <a:buFont typeface="Wingdings" panose="05000000000000000000" pitchFamily="2" charset="2"/>
              <a:buChar char="Ø"/>
            </a:pPr>
            <a:r>
              <a:rPr lang="en-IN" sz="2000" dirty="0">
                <a:latin typeface="EYInterstate Light" panose="02000506000000020004" pitchFamily="2" charset="0"/>
              </a:rPr>
              <a:t>Sequential/Liner stages</a:t>
            </a:r>
          </a:p>
          <a:p>
            <a:pPr fontAlgn="base">
              <a:buFont typeface="Wingdings" panose="05000000000000000000" pitchFamily="2" charset="2"/>
              <a:buChar char="Ø"/>
            </a:pPr>
            <a:r>
              <a:rPr lang="en-IN" sz="2000" dirty="0">
                <a:latin typeface="EYInterstate Light" panose="02000506000000020004" pitchFamily="2" charset="0"/>
              </a:rPr>
              <a:t>Formal, hierarchical, Project Manager in charge</a:t>
            </a:r>
          </a:p>
          <a:p>
            <a:pPr fontAlgn="base">
              <a:buFont typeface="Wingdings" panose="05000000000000000000" pitchFamily="2" charset="2"/>
              <a:buChar char="Ø"/>
            </a:pPr>
            <a:r>
              <a:rPr lang="en-IN" sz="2000" dirty="0">
                <a:latin typeface="EYInterstate Light" panose="02000506000000020004" pitchFamily="2" charset="0"/>
              </a:rPr>
              <a:t>No changes throughout the project</a:t>
            </a:r>
          </a:p>
          <a:p>
            <a:pPr fontAlgn="base">
              <a:buFont typeface="Wingdings" panose="05000000000000000000" pitchFamily="2" charset="2"/>
              <a:buChar char="Ø"/>
            </a:pPr>
            <a:r>
              <a:rPr lang="en-IN" sz="2000" dirty="0">
                <a:latin typeface="EYInterstate Light" panose="02000506000000020004" pitchFamily="2" charset="0"/>
              </a:rPr>
              <a:t>Testing is done at end of the project</a:t>
            </a:r>
          </a:p>
          <a:p>
            <a:pPr fontAlgn="base">
              <a:buFont typeface="Wingdings" panose="05000000000000000000" pitchFamily="2" charset="2"/>
              <a:buChar char="Ø"/>
            </a:pPr>
            <a:r>
              <a:rPr lang="en-IN" sz="2000" dirty="0">
                <a:latin typeface="EYInterstate Light" panose="02000506000000020004" pitchFamily="2" charset="0"/>
              </a:rPr>
              <a:t>Best for simple/unchanging projects</a:t>
            </a:r>
          </a:p>
        </p:txBody>
      </p:sp>
      <p:pic>
        <p:nvPicPr>
          <p:cNvPr id="8" name="Picture 7">
            <a:extLst>
              <a:ext uri="{FF2B5EF4-FFF2-40B4-BE49-F238E27FC236}">
                <a16:creationId xmlns:a16="http://schemas.microsoft.com/office/drawing/2014/main" id="{366F91AF-F179-48EB-81E2-091F2BD596CD}"/>
              </a:ext>
            </a:extLst>
          </p:cNvPr>
          <p:cNvPicPr>
            <a:picLocks noChangeAspect="1"/>
          </p:cNvPicPr>
          <p:nvPr/>
        </p:nvPicPr>
        <p:blipFill>
          <a:blip r:embed="rId2"/>
          <a:stretch>
            <a:fillRect/>
          </a:stretch>
        </p:blipFill>
        <p:spPr>
          <a:xfrm>
            <a:off x="809625" y="1028699"/>
            <a:ext cx="10420350" cy="3124200"/>
          </a:xfrm>
          <a:prstGeom prst="rect">
            <a:avLst/>
          </a:prstGeom>
        </p:spPr>
      </p:pic>
    </p:spTree>
    <p:extLst>
      <p:ext uri="{BB962C8B-B14F-4D97-AF65-F5344CB8AC3E}">
        <p14:creationId xmlns:p14="http://schemas.microsoft.com/office/powerpoint/2010/main" val="4290718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5C8455-EEEF-408A-B800-3898EAFF876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0063" t="13407" r="2349" b="25378"/>
          <a:stretch/>
        </p:blipFill>
        <p:spPr>
          <a:xfrm>
            <a:off x="0" y="0"/>
            <a:ext cx="12192000" cy="6858000"/>
          </a:xfrm>
          <a:prstGeom prst="rect">
            <a:avLst/>
          </a:prstGeom>
        </p:spPr>
      </p:pic>
      <p:sp>
        <p:nvSpPr>
          <p:cNvPr id="3" name="Rectangle 2">
            <a:extLst>
              <a:ext uri="{FF2B5EF4-FFF2-40B4-BE49-F238E27FC236}">
                <a16:creationId xmlns:a16="http://schemas.microsoft.com/office/drawing/2014/main" id="{C1E7512F-D24F-4BA6-9598-756D2D3AEB63}"/>
              </a:ext>
            </a:extLst>
          </p:cNvPr>
          <p:cNvSpPr/>
          <p:nvPr/>
        </p:nvSpPr>
        <p:spPr>
          <a:xfrm>
            <a:off x="1310246" y="4331656"/>
            <a:ext cx="5452504" cy="2062813"/>
          </a:xfrm>
          <a:prstGeom prst="rect">
            <a:avLst/>
          </a:prstGeom>
          <a:solidFill>
            <a:srgbClr val="FFE6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IN" sz="1074" dirty="0">
              <a:solidFill>
                <a:schemeClr val="tx1"/>
              </a:solidFill>
            </a:endParaRPr>
          </a:p>
        </p:txBody>
      </p:sp>
      <p:sp>
        <p:nvSpPr>
          <p:cNvPr id="4" name="Text Placeholder 1">
            <a:extLst>
              <a:ext uri="{FF2B5EF4-FFF2-40B4-BE49-F238E27FC236}">
                <a16:creationId xmlns:a16="http://schemas.microsoft.com/office/drawing/2014/main" id="{FA8F2B14-C193-4765-B08E-183A9C2A787A}"/>
              </a:ext>
            </a:extLst>
          </p:cNvPr>
          <p:cNvSpPr txBox="1">
            <a:spLocks/>
          </p:cNvSpPr>
          <p:nvPr/>
        </p:nvSpPr>
        <p:spPr>
          <a:xfrm>
            <a:off x="1353084" y="-270502"/>
            <a:ext cx="3502955" cy="4602159"/>
          </a:xfrm>
          <a:prstGeom prst="rect">
            <a:avLst/>
          </a:prstGeom>
        </p:spPr>
        <p:txBody>
          <a:bodyPr vert="horz" lIns="0" tIns="0" rIns="0" bIns="0" rtlCol="0">
            <a:noAutofit/>
          </a:bodyPr>
          <a:lstStyle>
            <a:lvl1pPr marL="0" marR="0" indent="0" algn="l" defTabSz="1007887" rtl="0" eaLnBrk="1" fontAlgn="auto" latinLnBrk="0" hangingPunct="1">
              <a:lnSpc>
                <a:spcPct val="100000"/>
              </a:lnSpc>
              <a:spcBef>
                <a:spcPts val="0"/>
              </a:spcBef>
              <a:spcAft>
                <a:spcPts val="200"/>
              </a:spcAft>
              <a:buClrTx/>
              <a:buSzTx/>
              <a:buFont typeface="Arial" panose="020B0604020202020204" pitchFamily="34" charset="0"/>
              <a:buNone/>
              <a:tabLst/>
              <a:defRPr sz="55000" b="1" kern="1200">
                <a:solidFill>
                  <a:schemeClr val="bg2">
                    <a:lumMod val="20000"/>
                    <a:lumOff val="80000"/>
                    <a:alpha val="20000"/>
                  </a:schemeClr>
                </a:solidFill>
                <a:latin typeface="+mj-lt"/>
                <a:ea typeface="+mn-ea"/>
                <a:cs typeface="+mn-cs"/>
              </a:defRPr>
            </a:lvl1pPr>
            <a:lvl2pPr marL="216000" marR="0" indent="-216000" algn="l" defTabSz="1007887" rtl="0" eaLnBrk="1" fontAlgn="auto" latinLnBrk="0" hangingPunct="1">
              <a:lnSpc>
                <a:spcPct val="100000"/>
              </a:lnSpc>
              <a:spcBef>
                <a:spcPts val="0"/>
              </a:spcBef>
              <a:spcAft>
                <a:spcPts val="200"/>
              </a:spcAft>
              <a:buClrTx/>
              <a:buSzTx/>
              <a:buFont typeface="Arial" charset="0"/>
              <a:buChar char="•"/>
              <a:tabLst/>
              <a:defRPr sz="1600" kern="1200">
                <a:solidFill>
                  <a:schemeClr val="bg1"/>
                </a:solidFill>
                <a:latin typeface="+mn-lt"/>
                <a:ea typeface="+mn-ea"/>
                <a:cs typeface="+mn-cs"/>
              </a:defRPr>
            </a:lvl2pPr>
            <a:lvl3pPr marL="457200" marR="0" indent="-231775" algn="l" defTabSz="1007887" rtl="0" eaLnBrk="1" fontAlgn="auto" latinLnBrk="0" hangingPunct="1">
              <a:lnSpc>
                <a:spcPct val="100000"/>
              </a:lnSpc>
              <a:spcBef>
                <a:spcPts val="0"/>
              </a:spcBef>
              <a:spcAft>
                <a:spcPts val="200"/>
              </a:spcAft>
              <a:buClrTx/>
              <a:buSzTx/>
              <a:buFont typeface="Arial" panose="020B0604020202020204" pitchFamily="34" charset="0"/>
              <a:buChar char="•"/>
              <a:tabLst>
                <a:tab pos="231775" algn="l"/>
              </a:tabLst>
              <a:defRPr sz="1400" kern="1200">
                <a:solidFill>
                  <a:schemeClr val="bg1"/>
                </a:solidFill>
                <a:latin typeface="+mn-lt"/>
                <a:ea typeface="+mn-ea"/>
                <a:cs typeface="+mn-cs"/>
              </a:defRPr>
            </a:lvl3pPr>
            <a:lvl4pPr marL="690563" marR="0" indent="-230188"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4pPr>
            <a:lvl5pPr marL="922338" marR="0" indent="-228600" algn="l" defTabSz="1007887" rtl="0" eaLnBrk="1" fontAlgn="auto" latinLnBrk="0" hangingPunct="1">
              <a:lnSpc>
                <a:spcPct val="100000"/>
              </a:lnSpc>
              <a:spcBef>
                <a:spcPts val="0"/>
              </a:spcBef>
              <a:spcAft>
                <a:spcPts val="200"/>
              </a:spcAft>
              <a:buClrTx/>
              <a:buSzTx/>
              <a:buFont typeface="Arial" panose="020B0604020202020204" pitchFamily="34" charset="0"/>
              <a:buChar char="•"/>
              <a:tabLst/>
              <a:defRPr sz="1200" kern="1200">
                <a:solidFill>
                  <a:schemeClr val="bg1"/>
                </a:solidFill>
                <a:latin typeface="+mn-lt"/>
                <a:ea typeface="+mn-ea"/>
                <a:cs typeface="+mn-cs"/>
              </a:defRPr>
            </a:lvl5pPr>
            <a:lvl6pPr marL="2771691"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6pPr>
            <a:lvl7pPr marL="3275634"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7pPr>
            <a:lvl8pPr marL="3779578"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8pPr>
            <a:lvl9pPr marL="4283522" indent="-251972" algn="l" defTabSz="1007887" rtl="0" eaLnBrk="1" latinLnBrk="0" hangingPunct="1">
              <a:lnSpc>
                <a:spcPct val="90000"/>
              </a:lnSpc>
              <a:spcBef>
                <a:spcPts val="551"/>
              </a:spcBef>
              <a:buFont typeface="Arial" panose="020B0604020202020204" pitchFamily="34" charset="0"/>
              <a:buChar char="•"/>
              <a:defRPr sz="1984" kern="1200">
                <a:solidFill>
                  <a:schemeClr val="tx1"/>
                </a:solidFill>
                <a:latin typeface="+mn-lt"/>
                <a:ea typeface="+mn-ea"/>
                <a:cs typeface="+mn-cs"/>
              </a:defRPr>
            </a:lvl9pPr>
          </a:lstStyle>
          <a:p>
            <a:pPr defTabSz="676335">
              <a:spcAft>
                <a:spcPts val="135"/>
              </a:spcAft>
              <a:defRPr/>
            </a:pPr>
            <a:r>
              <a:rPr lang="en-GB" sz="36907" dirty="0">
                <a:solidFill>
                  <a:srgbClr val="747480"/>
                </a:solidFill>
                <a:latin typeface="EYInterstate Light" panose="02000506000000020004" pitchFamily="2" charset="0"/>
              </a:rPr>
              <a:t>2</a:t>
            </a:r>
          </a:p>
        </p:txBody>
      </p:sp>
      <p:sp>
        <p:nvSpPr>
          <p:cNvPr id="5" name="Text Placeholder 3">
            <a:extLst>
              <a:ext uri="{FF2B5EF4-FFF2-40B4-BE49-F238E27FC236}">
                <a16:creationId xmlns:a16="http://schemas.microsoft.com/office/drawing/2014/main" id="{CAEC53A0-1D50-4498-8522-CFFF8801E201}"/>
              </a:ext>
            </a:extLst>
          </p:cNvPr>
          <p:cNvSpPr txBox="1">
            <a:spLocks/>
          </p:cNvSpPr>
          <p:nvPr/>
        </p:nvSpPr>
        <p:spPr>
          <a:xfrm>
            <a:off x="1771193" y="4815304"/>
            <a:ext cx="4801057" cy="1076337"/>
          </a:xfrm>
          <a:prstGeom prst="rect">
            <a:avLst/>
          </a:prstGeom>
        </p:spPr>
        <p:txBody>
          <a:bodyPr/>
          <a:lstStyle>
            <a:lvl1pPr marL="342900" indent="-342900" algn="l" defTabSz="914400" rtl="0" eaLnBrk="1" latinLnBrk="0" hangingPunct="1">
              <a:spcBef>
                <a:spcPct val="20000"/>
              </a:spcBef>
              <a:buClr>
                <a:schemeClr val="accent2"/>
              </a:buClr>
              <a:buSzPct val="70000"/>
              <a:buFont typeface="Arial" pitchFamily="34" charset="0"/>
              <a:buChar char="►"/>
              <a:defRPr sz="2000" kern="1200">
                <a:solidFill>
                  <a:srgbClr val="646464"/>
                </a:solidFill>
                <a:latin typeface="+mn-lt"/>
                <a:ea typeface="+mn-ea"/>
                <a:cs typeface="+mn-cs"/>
              </a:defRPr>
            </a:lvl1pPr>
            <a:lvl2pPr marL="709613" indent="-354013" algn="l" defTabSz="914400" rtl="0" eaLnBrk="1" latinLnBrk="0" hangingPunct="1">
              <a:spcBef>
                <a:spcPct val="20000"/>
              </a:spcBef>
              <a:buClr>
                <a:schemeClr val="accent2"/>
              </a:buClr>
              <a:buSzPct val="70000"/>
              <a:buFont typeface="Arial" pitchFamily="34" charset="0"/>
              <a:buChar char="►"/>
              <a:defRPr sz="1800" kern="1200">
                <a:solidFill>
                  <a:srgbClr val="646464"/>
                </a:solidFill>
                <a:latin typeface="+mn-lt"/>
                <a:ea typeface="+mn-ea"/>
                <a:cs typeface="+mn-cs"/>
              </a:defRPr>
            </a:lvl2pPr>
            <a:lvl3pPr marL="1077913" indent="-354013" algn="l" defTabSz="914400" rtl="0" eaLnBrk="1" latinLnBrk="0" hangingPunct="1">
              <a:spcBef>
                <a:spcPct val="20000"/>
              </a:spcBef>
              <a:buClr>
                <a:schemeClr val="accent2"/>
              </a:buClr>
              <a:buSzPct val="70000"/>
              <a:buFont typeface="Arial" pitchFamily="34" charset="0"/>
              <a:buChar char="►"/>
              <a:defRPr sz="1600" kern="1200">
                <a:solidFill>
                  <a:srgbClr val="646464"/>
                </a:solidFill>
                <a:latin typeface="+mn-lt"/>
                <a:ea typeface="+mn-ea"/>
                <a:cs typeface="+mn-cs"/>
              </a:defRPr>
            </a:lvl3pPr>
            <a:lvl4pPr marL="1433513" indent="-355600"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4pPr>
            <a:lvl5pPr marL="1787525" indent="-354013" algn="l" defTabSz="914400" rtl="0" eaLnBrk="1" latinLnBrk="0" hangingPunct="1">
              <a:spcBef>
                <a:spcPct val="20000"/>
              </a:spcBef>
              <a:buClr>
                <a:schemeClr val="accent2"/>
              </a:buClr>
              <a:buSzPct val="70000"/>
              <a:buFont typeface="Arial" pitchFamily="34" charset="0"/>
              <a:buChar char="►"/>
              <a:defRPr sz="14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IN" sz="3222" dirty="0">
                <a:solidFill>
                  <a:srgbClr val="2E2E38"/>
                </a:solidFill>
                <a:latin typeface="EYInterstate Light" panose="02000506000000020004" pitchFamily="2" charset="0"/>
              </a:rPr>
              <a:t>Agile Values</a:t>
            </a:r>
          </a:p>
        </p:txBody>
      </p:sp>
      <p:sp>
        <p:nvSpPr>
          <p:cNvPr id="6" name="Rectangle 5">
            <a:extLst>
              <a:ext uri="{FF2B5EF4-FFF2-40B4-BE49-F238E27FC236}">
                <a16:creationId xmlns:a16="http://schemas.microsoft.com/office/drawing/2014/main" id="{1815E46D-D17E-419F-8876-A1AFDF7151FE}"/>
              </a:ext>
            </a:extLst>
          </p:cNvPr>
          <p:cNvSpPr/>
          <p:nvPr/>
        </p:nvSpPr>
        <p:spPr>
          <a:xfrm>
            <a:off x="-2900509" y="45218"/>
            <a:ext cx="2776480" cy="49982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64455" tIns="64455" rIns="64455" bIns="64455" rtlCol="0" anchor="t" anchorCtr="0"/>
          <a:lstStyle/>
          <a:p>
            <a:pPr>
              <a:spcAft>
                <a:spcPts val="179"/>
              </a:spcAft>
            </a:pPr>
            <a:r>
              <a:rPr lang="en-GB" sz="1074" b="1" dirty="0">
                <a:solidFill>
                  <a:schemeClr val="bg1"/>
                </a:solidFill>
                <a:latin typeface="EYInterstate Light" panose="02000506000000020004" pitchFamily="2" charset="0"/>
              </a:rPr>
              <a:t>Sample Image – Can be changed</a:t>
            </a:r>
          </a:p>
        </p:txBody>
      </p:sp>
    </p:spTree>
    <p:extLst>
      <p:ext uri="{BB962C8B-B14F-4D97-AF65-F5344CB8AC3E}">
        <p14:creationId xmlns:p14="http://schemas.microsoft.com/office/powerpoint/2010/main" val="3342968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D22E-603C-40C7-A0AD-70B7526B4F80}"/>
              </a:ext>
            </a:extLst>
          </p:cNvPr>
          <p:cNvSpPr>
            <a:spLocks noGrp="1"/>
          </p:cNvSpPr>
          <p:nvPr>
            <p:ph type="title"/>
          </p:nvPr>
        </p:nvSpPr>
        <p:spPr/>
        <p:txBody>
          <a:bodyPr vert="horz" lIns="0" tIns="0" rIns="0" bIns="0" rtlCol="0" anchor="t" anchorCtr="0">
            <a:noAutofit/>
          </a:bodyPr>
          <a:lstStyle/>
          <a:p>
            <a:r>
              <a:rPr lang="en-IN" dirty="0">
                <a:latin typeface="Calibri" panose="020F0502020204030204" pitchFamily="34" charset="0"/>
                <a:cs typeface="Calibri" panose="020F0502020204030204" pitchFamily="34" charset="0"/>
              </a:rPr>
              <a:t>Agile Manifesto</a:t>
            </a:r>
          </a:p>
        </p:txBody>
      </p:sp>
      <p:pic>
        <p:nvPicPr>
          <p:cNvPr id="4" name="Content Placeholder 3">
            <a:extLst>
              <a:ext uri="{FF2B5EF4-FFF2-40B4-BE49-F238E27FC236}">
                <a16:creationId xmlns:a16="http://schemas.microsoft.com/office/drawing/2014/main" id="{73BCC2A1-464B-43CB-84E6-F7E1D0E33E9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808" y="1058948"/>
            <a:ext cx="7062921" cy="2988946"/>
          </a:xfrm>
          <a:prstGeom prst="rect">
            <a:avLst/>
          </a:prstGeom>
        </p:spPr>
      </p:pic>
      <p:sp>
        <p:nvSpPr>
          <p:cNvPr id="8" name="TextBox 7">
            <a:extLst>
              <a:ext uri="{FF2B5EF4-FFF2-40B4-BE49-F238E27FC236}">
                <a16:creationId xmlns:a16="http://schemas.microsoft.com/office/drawing/2014/main" id="{E607BF41-5957-4CED-AC23-24BBF9CE8A66}"/>
              </a:ext>
            </a:extLst>
          </p:cNvPr>
          <p:cNvSpPr txBox="1"/>
          <p:nvPr/>
        </p:nvSpPr>
        <p:spPr>
          <a:xfrm>
            <a:off x="1566093" y="4488837"/>
            <a:ext cx="9081565" cy="1107867"/>
          </a:xfrm>
          <a:prstGeom prst="rect">
            <a:avLst/>
          </a:prstGeom>
          <a:noFill/>
        </p:spPr>
        <p:txBody>
          <a:bodyPr wrap="square">
            <a:spAutoFit/>
          </a:bodyPr>
          <a:lstStyle/>
          <a:p>
            <a:r>
              <a:rPr lang="en-IN" sz="1600" dirty="0">
                <a:solidFill>
                  <a:schemeClr val="bg1"/>
                </a:solidFill>
                <a:latin typeface="Calibri" panose="020F0502020204030204" pitchFamily="34" charset="0"/>
                <a:cs typeface="Calibri" panose="020F0502020204030204" pitchFamily="34" charset="0"/>
              </a:rPr>
              <a:t>The agile manifesto is a document that sets out the key values and principles behind the agile philosophy and serves to help development teams work more efficiently and sustainably. it is designed to improve software development methodologies, and directly responds to the inefficiency of traditional development processes</a:t>
            </a:r>
            <a:r>
              <a:rPr lang="en-IN" sz="1799" dirty="0">
                <a:solidFill>
                  <a:schemeClr val="bg1"/>
                </a:solidFill>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3174329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EY light background">
  <a:themeElements>
    <a:clrScheme name="Custom 8">
      <a:dk1>
        <a:srgbClr val="FFFFFF"/>
      </a:dk1>
      <a:lt1>
        <a:srgbClr val="2E2E38"/>
      </a:lt1>
      <a:dk2>
        <a:srgbClr val="FFE600"/>
      </a:dk2>
      <a:lt2>
        <a:srgbClr val="000000"/>
      </a:lt2>
      <a:accent1>
        <a:srgbClr val="2DB757"/>
      </a:accent1>
      <a:accent2>
        <a:srgbClr val="27ACAA"/>
      </a:accent2>
      <a:accent3>
        <a:srgbClr val="188CE5"/>
      </a:accent3>
      <a:accent4>
        <a:srgbClr val="3D108A"/>
      </a:accent4>
      <a:accent5>
        <a:srgbClr val="FF4136"/>
      </a:accent5>
      <a:accent6>
        <a:srgbClr val="FF6D00"/>
      </a:accent6>
      <a:hlink>
        <a:srgbClr val="0000FF"/>
      </a:hlink>
      <a:folHlink>
        <a:srgbClr val="800080"/>
      </a:folHlink>
    </a:clrScheme>
    <a:fontScheme name="Custom 1">
      <a:majorFont>
        <a:latin typeface="EYInterstate Light"/>
        <a:ea typeface=""/>
        <a:cs typeface=""/>
      </a:majorFont>
      <a:minorFont>
        <a:latin typeface="EYInterstate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9525">
          <a:solidFill>
            <a:schemeClr val="accent1"/>
          </a:solidFill>
        </a:ln>
      </a:spPr>
      <a:bodyPr rtlCol="0" anchor="t" anchorCtr="0"/>
      <a:lstStyle>
        <a:defPPr algn="ctr">
          <a:defRPr sz="12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1"/>
          </a:solidFill>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36576" rIns="0" bIns="0" rtlCol="0">
        <a:spAutoFit/>
      </a:bodyPr>
      <a:lstStyle>
        <a:defPPr marL="356616" indent="-356616">
          <a:lnSpc>
            <a:spcPct val="85000"/>
          </a:lnSpc>
          <a:spcAft>
            <a:spcPts val="600"/>
          </a:spcAft>
          <a:buClr>
            <a:schemeClr val="accent2"/>
          </a:buClr>
          <a:buSzPct val="70000"/>
          <a:buFont typeface="Arial" pitchFamily="34" charset="0"/>
          <a:buChar char="►"/>
          <a:defRPr sz="1200" dirty="0" err="1" smtClean="0">
            <a:solidFill>
              <a:schemeClr val="bg1"/>
            </a:solidFill>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FDD02EAA67E3A4BB3ADFC05CD963610" ma:contentTypeVersion="13" ma:contentTypeDescription="Create a new document." ma:contentTypeScope="" ma:versionID="873408e747b5b2e2212a9f5b36509259">
  <xsd:schema xmlns:xsd="http://www.w3.org/2001/XMLSchema" xmlns:xs="http://www.w3.org/2001/XMLSchema" xmlns:p="http://schemas.microsoft.com/office/2006/metadata/properties" xmlns:ns2="feff31ba-debe-48b9-8587-272b628fb9cd" xmlns:ns3="412b7c81-c0de-4c7f-834a-e94c17cc73f3" targetNamespace="http://schemas.microsoft.com/office/2006/metadata/properties" ma:root="true" ma:fieldsID="052f6b32cdd3077e9cfe357b3a520910" ns2:_="" ns3:_="">
    <xsd:import namespace="feff31ba-debe-48b9-8587-272b628fb9cd"/>
    <xsd:import namespace="412b7c81-c0de-4c7f-834a-e94c17cc73f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Location" minOccurs="0"/>
                <xsd:element ref="ns3:MediaServiceAutoKeyPoints" minOccurs="0"/>
                <xsd:element ref="ns3:MediaServiceKeyPoint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eff31ba-debe-48b9-8587-272b628fb9cd"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12b7c81-c0de-4c7f-834a-e94c17cc73f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BB620FE-B547-43A6-A759-E05180E26BC1}"/>
</file>

<file path=customXml/itemProps2.xml><?xml version="1.0" encoding="utf-8"?>
<ds:datastoreItem xmlns:ds="http://schemas.openxmlformats.org/officeDocument/2006/customXml" ds:itemID="{CD4C9604-D66B-4F9E-B62B-CADA2F8A54A0}"/>
</file>

<file path=customXml/itemProps3.xml><?xml version="1.0" encoding="utf-8"?>
<ds:datastoreItem xmlns:ds="http://schemas.openxmlformats.org/officeDocument/2006/customXml" ds:itemID="{F28786B6-2488-4EE8-92FB-A5D53396C3DB}"/>
</file>

<file path=docProps/app.xml><?xml version="1.0" encoding="utf-8"?>
<Properties xmlns="http://schemas.openxmlformats.org/officeDocument/2006/extended-properties" xmlns:vt="http://schemas.openxmlformats.org/officeDocument/2006/docPropsVTypes">
  <TotalTime>57</TotalTime>
  <Words>2696</Words>
  <Application>Microsoft Office PowerPoint</Application>
  <PresentationFormat>Widescreen</PresentationFormat>
  <Paragraphs>187</Paragraphs>
  <Slides>24</Slides>
  <Notes>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Arial</vt:lpstr>
      <vt:lpstr>Calibri</vt:lpstr>
      <vt:lpstr>Calibri Light</vt:lpstr>
      <vt:lpstr>Courier New</vt:lpstr>
      <vt:lpstr>EYInterstate</vt:lpstr>
      <vt:lpstr>EYInterstate Light</vt:lpstr>
      <vt:lpstr>Times New Roman</vt:lpstr>
      <vt:lpstr>Wingdings</vt:lpstr>
      <vt:lpstr>Office Theme</vt:lpstr>
      <vt:lpstr>EY light background</vt:lpstr>
      <vt:lpstr>PowerPoint Presentation</vt:lpstr>
      <vt:lpstr>PowerPoint Presentation</vt:lpstr>
      <vt:lpstr>PowerPoint Presentation</vt:lpstr>
      <vt:lpstr>Agile and it’s Benefits</vt:lpstr>
      <vt:lpstr>Benefits of Agile Methodology (contd.)</vt:lpstr>
      <vt:lpstr>Benefits of Agile Methodology (contd.)</vt:lpstr>
      <vt:lpstr>Agile Vs Waterfall</vt:lpstr>
      <vt:lpstr>PowerPoint Presentation</vt:lpstr>
      <vt:lpstr>Agile Manifesto</vt:lpstr>
      <vt:lpstr>PowerPoint Presentation</vt:lpstr>
      <vt:lpstr>Principles of Agile</vt:lpstr>
      <vt:lpstr>PowerPoint Presentation</vt:lpstr>
      <vt:lpstr>Principles of Agile</vt:lpstr>
      <vt:lpstr>Characteristics of Agile Project Planning </vt:lpstr>
      <vt:lpstr>PowerPoint Presentation</vt:lpstr>
      <vt:lpstr>Scrum</vt:lpstr>
      <vt:lpstr>Scrum</vt:lpstr>
      <vt:lpstr>Scrum Elements, Roles and Management </vt:lpstr>
      <vt:lpstr>PowerPoint Presentation</vt:lpstr>
      <vt:lpstr>5 Important Types Of Agile Methodology </vt:lpstr>
      <vt:lpstr>PowerPoint Presentation</vt:lpstr>
      <vt:lpstr>Advantages of Agile Model </vt:lpstr>
      <vt:lpstr>Disadvantages of Agile Model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Rashmi Rawat</dc:creator>
  <cp:lastModifiedBy>Rashmi Rawat</cp:lastModifiedBy>
  <cp:revision>6</cp:revision>
  <dcterms:created xsi:type="dcterms:W3CDTF">2022-04-07T20:17:43Z</dcterms:created>
  <dcterms:modified xsi:type="dcterms:W3CDTF">2022-04-07T21:14:56Z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0x0101005FDD02EAA67E3A4BB3ADFC05CD963610</vt:lpwstr>
  </property>
</Properties>
</file>